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00" r:id="rId2"/>
    <p:sldId id="321" r:id="rId3"/>
    <p:sldId id="304" r:id="rId4"/>
    <p:sldId id="326" r:id="rId5"/>
    <p:sldId id="322" r:id="rId6"/>
    <p:sldId id="327" r:id="rId7"/>
    <p:sldId id="328" r:id="rId8"/>
    <p:sldId id="329" r:id="rId9"/>
    <p:sldId id="330" r:id="rId10"/>
    <p:sldId id="331" r:id="rId11"/>
    <p:sldId id="332" r:id="rId12"/>
    <p:sldId id="323" r:id="rId13"/>
    <p:sldId id="320" r:id="rId14"/>
    <p:sldId id="333" r:id="rId15"/>
    <p:sldId id="334" r:id="rId16"/>
    <p:sldId id="335" r:id="rId17"/>
    <p:sldId id="336" r:id="rId18"/>
    <p:sldId id="337" r:id="rId19"/>
    <p:sldId id="307" r:id="rId20"/>
    <p:sldId id="338" r:id="rId21"/>
    <p:sldId id="339" r:id="rId22"/>
    <p:sldId id="308" r:id="rId23"/>
    <p:sldId id="340" r:id="rId24"/>
    <p:sldId id="306" r:id="rId25"/>
    <p:sldId id="343" r:id="rId26"/>
    <p:sldId id="344" r:id="rId27"/>
    <p:sldId id="345" r:id="rId28"/>
    <p:sldId id="346" r:id="rId29"/>
    <p:sldId id="311" r:id="rId30"/>
    <p:sldId id="347" r:id="rId31"/>
    <p:sldId id="348" r:id="rId32"/>
    <p:sldId id="312" r:id="rId33"/>
    <p:sldId id="349" r:id="rId34"/>
    <p:sldId id="313" r:id="rId35"/>
    <p:sldId id="350" r:id="rId36"/>
    <p:sldId id="314" r:id="rId37"/>
    <p:sldId id="351" r:id="rId38"/>
    <p:sldId id="315" r:id="rId39"/>
    <p:sldId id="352" r:id="rId40"/>
    <p:sldId id="353" r:id="rId41"/>
    <p:sldId id="316" r:id="rId42"/>
    <p:sldId id="354" r:id="rId43"/>
    <p:sldId id="355" r:id="rId44"/>
    <p:sldId id="356" r:id="rId45"/>
    <p:sldId id="357" r:id="rId46"/>
    <p:sldId id="358" r:id="rId47"/>
    <p:sldId id="317" r:id="rId48"/>
    <p:sldId id="360" r:id="rId49"/>
    <p:sldId id="361" r:id="rId50"/>
    <p:sldId id="362" r:id="rId51"/>
    <p:sldId id="363" r:id="rId52"/>
    <p:sldId id="309" r:id="rId53"/>
    <p:sldId id="341" r:id="rId54"/>
    <p:sldId id="342" r:id="rId55"/>
    <p:sldId id="324" r:id="rId56"/>
    <p:sldId id="364" r:id="rId57"/>
    <p:sldId id="365" r:id="rId58"/>
    <p:sldId id="366" r:id="rId59"/>
    <p:sldId id="325" r:id="rId60"/>
    <p:sldId id="367" r:id="rId61"/>
    <p:sldId id="369" r:id="rId62"/>
    <p:sldId id="368" r:id="rId63"/>
    <p:sldId id="370"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F372881-64BE-4172-B5FA-402D39EA8D13}">
          <p14:sldIdLst>
            <p14:sldId id="300"/>
          </p14:sldIdLst>
        </p14:section>
        <p14:section name="1 引用" id="{F93B13F7-A6D1-454F-95E7-E5D4ACA02991}">
          <p14:sldIdLst>
            <p14:sldId id="321"/>
            <p14:sldId id="304"/>
            <p14:sldId id="326"/>
          </p14:sldIdLst>
        </p14:section>
        <p14:section name="2 常量" id="{AE177481-F4A1-4092-8CA3-C98B2DBE744C}">
          <p14:sldIdLst>
            <p14:sldId id="322"/>
            <p14:sldId id="327"/>
            <p14:sldId id="328"/>
            <p14:sldId id="329"/>
            <p14:sldId id="330"/>
            <p14:sldId id="331"/>
            <p14:sldId id="332"/>
          </p14:sldIdLst>
        </p14:section>
        <p14:section name="3 函数" id="{DCE1A34B-A4CB-4B4E-AD18-129E03423B65}">
          <p14:sldIdLst>
            <p14:sldId id="323"/>
            <p14:sldId id="320"/>
            <p14:sldId id="333"/>
            <p14:sldId id="334"/>
            <p14:sldId id="335"/>
            <p14:sldId id="336"/>
            <p14:sldId id="337"/>
            <p14:sldId id="307"/>
            <p14:sldId id="338"/>
            <p14:sldId id="339"/>
            <p14:sldId id="308"/>
            <p14:sldId id="340"/>
          </p14:sldIdLst>
        </p14:section>
        <p14:section name="4 类" id="{2C9B1A59-56DD-4D22-8CE0-9D645557D7C5}">
          <p14:sldIdLst>
            <p14:sldId id="306"/>
            <p14:sldId id="343"/>
            <p14:sldId id="344"/>
            <p14:sldId id="345"/>
            <p14:sldId id="346"/>
            <p14:sldId id="311"/>
            <p14:sldId id="347"/>
            <p14:sldId id="348"/>
            <p14:sldId id="312"/>
            <p14:sldId id="349"/>
            <p14:sldId id="313"/>
            <p14:sldId id="350"/>
            <p14:sldId id="314"/>
            <p14:sldId id="351"/>
            <p14:sldId id="315"/>
            <p14:sldId id="352"/>
            <p14:sldId id="353"/>
            <p14:sldId id="316"/>
            <p14:sldId id="354"/>
            <p14:sldId id="355"/>
            <p14:sldId id="356"/>
            <p14:sldId id="357"/>
            <p14:sldId id="358"/>
            <p14:sldId id="317"/>
            <p14:sldId id="360"/>
            <p14:sldId id="361"/>
            <p14:sldId id="362"/>
            <p14:sldId id="363"/>
            <p14:sldId id="309"/>
            <p14:sldId id="341"/>
            <p14:sldId id="342"/>
          </p14:sldIdLst>
        </p14:section>
        <p14:section name="5 模板" id="{1BB0B5C5-D2A8-4C3B-89DC-AB07BECA99CA}">
          <p14:sldIdLst>
            <p14:sldId id="324"/>
            <p14:sldId id="364"/>
            <p14:sldId id="365"/>
            <p14:sldId id="366"/>
          </p14:sldIdLst>
        </p14:section>
        <p14:section name="6 异常" id="{AC93D6F5-F3E2-4B1B-A80C-F8839F7E1DEA}">
          <p14:sldIdLst>
            <p14:sldId id="325"/>
            <p14:sldId id="367"/>
            <p14:sldId id="369"/>
            <p14:sldId id="368"/>
            <p14:sldId id="3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7539"/>
    <a:srgbClr val="E4B392"/>
    <a:srgbClr val="C55A11"/>
    <a:srgbClr val="F6C6A9"/>
    <a:srgbClr val="E3DDD5"/>
    <a:srgbClr val="C45A13"/>
    <a:srgbClr val="E4DFD8"/>
    <a:srgbClr val="C8C3BF"/>
    <a:srgbClr val="E9785C"/>
    <a:srgbClr val="003F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89463" autoAdjust="0"/>
  </p:normalViewPr>
  <p:slideViewPr>
    <p:cSldViewPr snapToGrid="0" showGuides="1">
      <p:cViewPr varScale="1">
        <p:scale>
          <a:sx n="64" d="100"/>
          <a:sy n="64" d="100"/>
        </p:scale>
        <p:origin x="101" y="1085"/>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t>2023/12/13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t>‹#›</a:t>
            </a:fld>
            <a:endParaRPr lang="zh-CN" altLang="en-US"/>
          </a:p>
        </p:txBody>
      </p:sp>
    </p:spTree>
    <p:extLst>
      <p:ext uri="{BB962C8B-B14F-4D97-AF65-F5344CB8AC3E}">
        <p14:creationId xmlns:p14="http://schemas.microsoft.com/office/powerpoint/2010/main" val="33520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a:t>
            </a:fld>
            <a:endParaRPr lang="zh-CN" altLang="en-US"/>
          </a:p>
        </p:txBody>
      </p:sp>
    </p:spTree>
    <p:extLst>
      <p:ext uri="{BB962C8B-B14F-4D97-AF65-F5344CB8AC3E}">
        <p14:creationId xmlns:p14="http://schemas.microsoft.com/office/powerpoint/2010/main" val="874498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10</a:t>
            </a:fld>
            <a:endParaRPr lang="zh-CN" altLang="en-US"/>
          </a:p>
        </p:txBody>
      </p:sp>
    </p:spTree>
    <p:extLst>
      <p:ext uri="{BB962C8B-B14F-4D97-AF65-F5344CB8AC3E}">
        <p14:creationId xmlns:p14="http://schemas.microsoft.com/office/powerpoint/2010/main" val="126067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11</a:t>
            </a:fld>
            <a:endParaRPr lang="zh-CN" altLang="en-US"/>
          </a:p>
        </p:txBody>
      </p:sp>
    </p:spTree>
    <p:extLst>
      <p:ext uri="{BB962C8B-B14F-4D97-AF65-F5344CB8AC3E}">
        <p14:creationId xmlns:p14="http://schemas.microsoft.com/office/powerpoint/2010/main" val="129022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12</a:t>
            </a:fld>
            <a:endParaRPr lang="zh-CN" altLang="en-US"/>
          </a:p>
        </p:txBody>
      </p:sp>
    </p:spTree>
    <p:extLst>
      <p:ext uri="{BB962C8B-B14F-4D97-AF65-F5344CB8AC3E}">
        <p14:creationId xmlns:p14="http://schemas.microsoft.com/office/powerpoint/2010/main" val="220269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13</a:t>
            </a:fld>
            <a:endParaRPr lang="zh-CN" altLang="en-US"/>
          </a:p>
        </p:txBody>
      </p:sp>
    </p:spTree>
    <p:extLst>
      <p:ext uri="{BB962C8B-B14F-4D97-AF65-F5344CB8AC3E}">
        <p14:creationId xmlns:p14="http://schemas.microsoft.com/office/powerpoint/2010/main" val="261184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14</a:t>
            </a:fld>
            <a:endParaRPr lang="zh-CN" altLang="en-US"/>
          </a:p>
        </p:txBody>
      </p:sp>
    </p:spTree>
    <p:extLst>
      <p:ext uri="{BB962C8B-B14F-4D97-AF65-F5344CB8AC3E}">
        <p14:creationId xmlns:p14="http://schemas.microsoft.com/office/powerpoint/2010/main" val="2109245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15</a:t>
            </a:fld>
            <a:endParaRPr lang="zh-CN" altLang="en-US"/>
          </a:p>
        </p:txBody>
      </p:sp>
    </p:spTree>
    <p:extLst>
      <p:ext uri="{BB962C8B-B14F-4D97-AF65-F5344CB8AC3E}">
        <p14:creationId xmlns:p14="http://schemas.microsoft.com/office/powerpoint/2010/main" val="32626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16</a:t>
            </a:fld>
            <a:endParaRPr lang="zh-CN" altLang="en-US"/>
          </a:p>
        </p:txBody>
      </p:sp>
    </p:spTree>
    <p:extLst>
      <p:ext uri="{BB962C8B-B14F-4D97-AF65-F5344CB8AC3E}">
        <p14:creationId xmlns:p14="http://schemas.microsoft.com/office/powerpoint/2010/main" val="149109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17</a:t>
            </a:fld>
            <a:endParaRPr lang="zh-CN" altLang="en-US"/>
          </a:p>
        </p:txBody>
      </p:sp>
    </p:spTree>
    <p:extLst>
      <p:ext uri="{BB962C8B-B14F-4D97-AF65-F5344CB8AC3E}">
        <p14:creationId xmlns:p14="http://schemas.microsoft.com/office/powerpoint/2010/main" val="157634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18</a:t>
            </a:fld>
            <a:endParaRPr lang="zh-CN" altLang="en-US"/>
          </a:p>
        </p:txBody>
      </p:sp>
    </p:spTree>
    <p:extLst>
      <p:ext uri="{BB962C8B-B14F-4D97-AF65-F5344CB8AC3E}">
        <p14:creationId xmlns:p14="http://schemas.microsoft.com/office/powerpoint/2010/main" val="107257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19</a:t>
            </a:fld>
            <a:endParaRPr lang="zh-CN" altLang="en-US"/>
          </a:p>
        </p:txBody>
      </p:sp>
    </p:spTree>
    <p:extLst>
      <p:ext uri="{BB962C8B-B14F-4D97-AF65-F5344CB8AC3E}">
        <p14:creationId xmlns:p14="http://schemas.microsoft.com/office/powerpoint/2010/main" val="414475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a:t>
            </a:fld>
            <a:endParaRPr lang="zh-CN" altLang="en-US"/>
          </a:p>
        </p:txBody>
      </p:sp>
    </p:spTree>
    <p:extLst>
      <p:ext uri="{BB962C8B-B14F-4D97-AF65-F5344CB8AC3E}">
        <p14:creationId xmlns:p14="http://schemas.microsoft.com/office/powerpoint/2010/main" val="2565496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20</a:t>
            </a:fld>
            <a:endParaRPr lang="zh-CN" altLang="en-US"/>
          </a:p>
        </p:txBody>
      </p:sp>
    </p:spTree>
    <p:extLst>
      <p:ext uri="{BB962C8B-B14F-4D97-AF65-F5344CB8AC3E}">
        <p14:creationId xmlns:p14="http://schemas.microsoft.com/office/powerpoint/2010/main" val="357669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21</a:t>
            </a:fld>
            <a:endParaRPr lang="zh-CN" altLang="en-US"/>
          </a:p>
        </p:txBody>
      </p:sp>
    </p:spTree>
    <p:extLst>
      <p:ext uri="{BB962C8B-B14F-4D97-AF65-F5344CB8AC3E}">
        <p14:creationId xmlns:p14="http://schemas.microsoft.com/office/powerpoint/2010/main" val="13345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22</a:t>
            </a:fld>
            <a:endParaRPr lang="zh-CN" altLang="en-US"/>
          </a:p>
        </p:txBody>
      </p:sp>
    </p:spTree>
    <p:extLst>
      <p:ext uri="{BB962C8B-B14F-4D97-AF65-F5344CB8AC3E}">
        <p14:creationId xmlns:p14="http://schemas.microsoft.com/office/powerpoint/2010/main" val="194407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23</a:t>
            </a:fld>
            <a:endParaRPr lang="zh-CN" altLang="en-US"/>
          </a:p>
        </p:txBody>
      </p:sp>
    </p:spTree>
    <p:extLst>
      <p:ext uri="{BB962C8B-B14F-4D97-AF65-F5344CB8AC3E}">
        <p14:creationId xmlns:p14="http://schemas.microsoft.com/office/powerpoint/2010/main" val="2606054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24</a:t>
            </a:fld>
            <a:endParaRPr lang="zh-CN" altLang="en-US"/>
          </a:p>
        </p:txBody>
      </p:sp>
    </p:spTree>
    <p:extLst>
      <p:ext uri="{BB962C8B-B14F-4D97-AF65-F5344CB8AC3E}">
        <p14:creationId xmlns:p14="http://schemas.microsoft.com/office/powerpoint/2010/main" val="356653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25</a:t>
            </a:fld>
            <a:endParaRPr lang="zh-CN" altLang="en-US"/>
          </a:p>
        </p:txBody>
      </p:sp>
    </p:spTree>
    <p:extLst>
      <p:ext uri="{BB962C8B-B14F-4D97-AF65-F5344CB8AC3E}">
        <p14:creationId xmlns:p14="http://schemas.microsoft.com/office/powerpoint/2010/main" val="1763190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26</a:t>
            </a:fld>
            <a:endParaRPr lang="zh-CN" altLang="en-US"/>
          </a:p>
        </p:txBody>
      </p:sp>
    </p:spTree>
    <p:extLst>
      <p:ext uri="{BB962C8B-B14F-4D97-AF65-F5344CB8AC3E}">
        <p14:creationId xmlns:p14="http://schemas.microsoft.com/office/powerpoint/2010/main" val="2445978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27</a:t>
            </a:fld>
            <a:endParaRPr lang="zh-CN" altLang="en-US"/>
          </a:p>
        </p:txBody>
      </p:sp>
    </p:spTree>
    <p:extLst>
      <p:ext uri="{BB962C8B-B14F-4D97-AF65-F5344CB8AC3E}">
        <p14:creationId xmlns:p14="http://schemas.microsoft.com/office/powerpoint/2010/main" val="232951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28</a:t>
            </a:fld>
            <a:endParaRPr lang="zh-CN" altLang="en-US"/>
          </a:p>
        </p:txBody>
      </p:sp>
    </p:spTree>
    <p:extLst>
      <p:ext uri="{BB962C8B-B14F-4D97-AF65-F5344CB8AC3E}">
        <p14:creationId xmlns:p14="http://schemas.microsoft.com/office/powerpoint/2010/main" val="2018739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29</a:t>
            </a:fld>
            <a:endParaRPr lang="zh-CN" altLang="en-US"/>
          </a:p>
        </p:txBody>
      </p:sp>
    </p:spTree>
    <p:extLst>
      <p:ext uri="{BB962C8B-B14F-4D97-AF65-F5344CB8AC3E}">
        <p14:creationId xmlns:p14="http://schemas.microsoft.com/office/powerpoint/2010/main" val="125493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a:t>
            </a:fld>
            <a:endParaRPr lang="zh-CN" altLang="en-US"/>
          </a:p>
        </p:txBody>
      </p:sp>
    </p:spTree>
    <p:extLst>
      <p:ext uri="{BB962C8B-B14F-4D97-AF65-F5344CB8AC3E}">
        <p14:creationId xmlns:p14="http://schemas.microsoft.com/office/powerpoint/2010/main" val="120848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30</a:t>
            </a:fld>
            <a:endParaRPr lang="zh-CN" altLang="en-US"/>
          </a:p>
        </p:txBody>
      </p:sp>
    </p:spTree>
    <p:extLst>
      <p:ext uri="{BB962C8B-B14F-4D97-AF65-F5344CB8AC3E}">
        <p14:creationId xmlns:p14="http://schemas.microsoft.com/office/powerpoint/2010/main" val="2326250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31</a:t>
            </a:fld>
            <a:endParaRPr lang="zh-CN" altLang="en-US"/>
          </a:p>
        </p:txBody>
      </p:sp>
    </p:spTree>
    <p:extLst>
      <p:ext uri="{BB962C8B-B14F-4D97-AF65-F5344CB8AC3E}">
        <p14:creationId xmlns:p14="http://schemas.microsoft.com/office/powerpoint/2010/main" val="157202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32</a:t>
            </a:fld>
            <a:endParaRPr lang="zh-CN" altLang="en-US"/>
          </a:p>
        </p:txBody>
      </p:sp>
    </p:spTree>
    <p:extLst>
      <p:ext uri="{BB962C8B-B14F-4D97-AF65-F5344CB8AC3E}">
        <p14:creationId xmlns:p14="http://schemas.microsoft.com/office/powerpoint/2010/main" val="492809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33</a:t>
            </a:fld>
            <a:endParaRPr lang="zh-CN" altLang="en-US"/>
          </a:p>
        </p:txBody>
      </p:sp>
    </p:spTree>
    <p:extLst>
      <p:ext uri="{BB962C8B-B14F-4D97-AF65-F5344CB8AC3E}">
        <p14:creationId xmlns:p14="http://schemas.microsoft.com/office/powerpoint/2010/main" val="1169105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34</a:t>
            </a:fld>
            <a:endParaRPr lang="zh-CN" altLang="en-US"/>
          </a:p>
        </p:txBody>
      </p:sp>
    </p:spTree>
    <p:extLst>
      <p:ext uri="{BB962C8B-B14F-4D97-AF65-F5344CB8AC3E}">
        <p14:creationId xmlns:p14="http://schemas.microsoft.com/office/powerpoint/2010/main" val="158382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35</a:t>
            </a:fld>
            <a:endParaRPr lang="zh-CN" altLang="en-US"/>
          </a:p>
        </p:txBody>
      </p:sp>
    </p:spTree>
    <p:extLst>
      <p:ext uri="{BB962C8B-B14F-4D97-AF65-F5344CB8AC3E}">
        <p14:creationId xmlns:p14="http://schemas.microsoft.com/office/powerpoint/2010/main" val="2031131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36</a:t>
            </a:fld>
            <a:endParaRPr lang="zh-CN" altLang="en-US"/>
          </a:p>
        </p:txBody>
      </p:sp>
    </p:spTree>
    <p:extLst>
      <p:ext uri="{BB962C8B-B14F-4D97-AF65-F5344CB8AC3E}">
        <p14:creationId xmlns:p14="http://schemas.microsoft.com/office/powerpoint/2010/main" val="42143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37</a:t>
            </a:fld>
            <a:endParaRPr lang="zh-CN" altLang="en-US"/>
          </a:p>
        </p:txBody>
      </p:sp>
    </p:spTree>
    <p:extLst>
      <p:ext uri="{BB962C8B-B14F-4D97-AF65-F5344CB8AC3E}">
        <p14:creationId xmlns:p14="http://schemas.microsoft.com/office/powerpoint/2010/main" val="2838408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38</a:t>
            </a:fld>
            <a:endParaRPr lang="zh-CN" altLang="en-US"/>
          </a:p>
        </p:txBody>
      </p:sp>
    </p:spTree>
    <p:extLst>
      <p:ext uri="{BB962C8B-B14F-4D97-AF65-F5344CB8AC3E}">
        <p14:creationId xmlns:p14="http://schemas.microsoft.com/office/powerpoint/2010/main" val="3156427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39</a:t>
            </a:fld>
            <a:endParaRPr lang="zh-CN" altLang="en-US"/>
          </a:p>
        </p:txBody>
      </p:sp>
    </p:spTree>
    <p:extLst>
      <p:ext uri="{BB962C8B-B14F-4D97-AF65-F5344CB8AC3E}">
        <p14:creationId xmlns:p14="http://schemas.microsoft.com/office/powerpoint/2010/main" val="219477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a:t>
            </a:fld>
            <a:endParaRPr lang="zh-CN" altLang="en-US"/>
          </a:p>
        </p:txBody>
      </p:sp>
    </p:spTree>
    <p:extLst>
      <p:ext uri="{BB962C8B-B14F-4D97-AF65-F5344CB8AC3E}">
        <p14:creationId xmlns:p14="http://schemas.microsoft.com/office/powerpoint/2010/main" val="4018357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40</a:t>
            </a:fld>
            <a:endParaRPr lang="zh-CN" altLang="en-US"/>
          </a:p>
        </p:txBody>
      </p:sp>
    </p:spTree>
    <p:extLst>
      <p:ext uri="{BB962C8B-B14F-4D97-AF65-F5344CB8AC3E}">
        <p14:creationId xmlns:p14="http://schemas.microsoft.com/office/powerpoint/2010/main" val="888826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41</a:t>
            </a:fld>
            <a:endParaRPr lang="zh-CN" altLang="en-US"/>
          </a:p>
        </p:txBody>
      </p:sp>
    </p:spTree>
    <p:extLst>
      <p:ext uri="{BB962C8B-B14F-4D97-AF65-F5344CB8AC3E}">
        <p14:creationId xmlns:p14="http://schemas.microsoft.com/office/powerpoint/2010/main" val="1507360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42</a:t>
            </a:fld>
            <a:endParaRPr lang="zh-CN" altLang="en-US"/>
          </a:p>
        </p:txBody>
      </p:sp>
    </p:spTree>
    <p:extLst>
      <p:ext uri="{BB962C8B-B14F-4D97-AF65-F5344CB8AC3E}">
        <p14:creationId xmlns:p14="http://schemas.microsoft.com/office/powerpoint/2010/main" val="220806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43</a:t>
            </a:fld>
            <a:endParaRPr lang="zh-CN" altLang="en-US"/>
          </a:p>
        </p:txBody>
      </p:sp>
    </p:spTree>
    <p:extLst>
      <p:ext uri="{BB962C8B-B14F-4D97-AF65-F5344CB8AC3E}">
        <p14:creationId xmlns:p14="http://schemas.microsoft.com/office/powerpoint/2010/main" val="2263893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44</a:t>
            </a:fld>
            <a:endParaRPr lang="zh-CN" altLang="en-US"/>
          </a:p>
        </p:txBody>
      </p:sp>
    </p:spTree>
    <p:extLst>
      <p:ext uri="{BB962C8B-B14F-4D97-AF65-F5344CB8AC3E}">
        <p14:creationId xmlns:p14="http://schemas.microsoft.com/office/powerpoint/2010/main" val="271183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45</a:t>
            </a:fld>
            <a:endParaRPr lang="zh-CN" altLang="en-US"/>
          </a:p>
        </p:txBody>
      </p:sp>
    </p:spTree>
    <p:extLst>
      <p:ext uri="{BB962C8B-B14F-4D97-AF65-F5344CB8AC3E}">
        <p14:creationId xmlns:p14="http://schemas.microsoft.com/office/powerpoint/2010/main" val="73314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46</a:t>
            </a:fld>
            <a:endParaRPr lang="zh-CN" altLang="en-US"/>
          </a:p>
        </p:txBody>
      </p:sp>
    </p:spTree>
    <p:extLst>
      <p:ext uri="{BB962C8B-B14F-4D97-AF65-F5344CB8AC3E}">
        <p14:creationId xmlns:p14="http://schemas.microsoft.com/office/powerpoint/2010/main" val="574309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47</a:t>
            </a:fld>
            <a:endParaRPr lang="zh-CN" altLang="en-US"/>
          </a:p>
        </p:txBody>
      </p:sp>
    </p:spTree>
    <p:extLst>
      <p:ext uri="{BB962C8B-B14F-4D97-AF65-F5344CB8AC3E}">
        <p14:creationId xmlns:p14="http://schemas.microsoft.com/office/powerpoint/2010/main" val="1343668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48</a:t>
            </a:fld>
            <a:endParaRPr lang="zh-CN" altLang="en-US"/>
          </a:p>
        </p:txBody>
      </p:sp>
    </p:spTree>
    <p:extLst>
      <p:ext uri="{BB962C8B-B14F-4D97-AF65-F5344CB8AC3E}">
        <p14:creationId xmlns:p14="http://schemas.microsoft.com/office/powerpoint/2010/main" val="2367784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49</a:t>
            </a:fld>
            <a:endParaRPr lang="zh-CN" altLang="en-US"/>
          </a:p>
        </p:txBody>
      </p:sp>
    </p:spTree>
    <p:extLst>
      <p:ext uri="{BB962C8B-B14F-4D97-AF65-F5344CB8AC3E}">
        <p14:creationId xmlns:p14="http://schemas.microsoft.com/office/powerpoint/2010/main" val="412532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a:t>
            </a:fld>
            <a:endParaRPr lang="zh-CN" altLang="en-US"/>
          </a:p>
        </p:txBody>
      </p:sp>
    </p:spTree>
    <p:extLst>
      <p:ext uri="{BB962C8B-B14F-4D97-AF65-F5344CB8AC3E}">
        <p14:creationId xmlns:p14="http://schemas.microsoft.com/office/powerpoint/2010/main" val="224420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50</a:t>
            </a:fld>
            <a:endParaRPr lang="zh-CN" altLang="en-US"/>
          </a:p>
        </p:txBody>
      </p:sp>
    </p:spTree>
    <p:extLst>
      <p:ext uri="{BB962C8B-B14F-4D97-AF65-F5344CB8AC3E}">
        <p14:creationId xmlns:p14="http://schemas.microsoft.com/office/powerpoint/2010/main" val="1291814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51</a:t>
            </a:fld>
            <a:endParaRPr lang="zh-CN" altLang="en-US"/>
          </a:p>
        </p:txBody>
      </p:sp>
    </p:spTree>
    <p:extLst>
      <p:ext uri="{BB962C8B-B14F-4D97-AF65-F5344CB8AC3E}">
        <p14:creationId xmlns:p14="http://schemas.microsoft.com/office/powerpoint/2010/main" val="1537947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52</a:t>
            </a:fld>
            <a:endParaRPr lang="zh-CN" altLang="en-US"/>
          </a:p>
        </p:txBody>
      </p:sp>
    </p:spTree>
    <p:extLst>
      <p:ext uri="{BB962C8B-B14F-4D97-AF65-F5344CB8AC3E}">
        <p14:creationId xmlns:p14="http://schemas.microsoft.com/office/powerpoint/2010/main" val="920906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53</a:t>
            </a:fld>
            <a:endParaRPr lang="zh-CN" altLang="en-US"/>
          </a:p>
        </p:txBody>
      </p:sp>
    </p:spTree>
    <p:extLst>
      <p:ext uri="{BB962C8B-B14F-4D97-AF65-F5344CB8AC3E}">
        <p14:creationId xmlns:p14="http://schemas.microsoft.com/office/powerpoint/2010/main" val="2738905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54</a:t>
            </a:fld>
            <a:endParaRPr lang="zh-CN" altLang="en-US"/>
          </a:p>
        </p:txBody>
      </p:sp>
    </p:spTree>
    <p:extLst>
      <p:ext uri="{BB962C8B-B14F-4D97-AF65-F5344CB8AC3E}">
        <p14:creationId xmlns:p14="http://schemas.microsoft.com/office/powerpoint/2010/main" val="4248407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55</a:t>
            </a:fld>
            <a:endParaRPr lang="zh-CN" altLang="en-US"/>
          </a:p>
        </p:txBody>
      </p:sp>
    </p:spTree>
    <p:extLst>
      <p:ext uri="{BB962C8B-B14F-4D97-AF65-F5344CB8AC3E}">
        <p14:creationId xmlns:p14="http://schemas.microsoft.com/office/powerpoint/2010/main" val="1289917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56</a:t>
            </a:fld>
            <a:endParaRPr lang="zh-CN" altLang="en-US"/>
          </a:p>
        </p:txBody>
      </p:sp>
    </p:spTree>
    <p:extLst>
      <p:ext uri="{BB962C8B-B14F-4D97-AF65-F5344CB8AC3E}">
        <p14:creationId xmlns:p14="http://schemas.microsoft.com/office/powerpoint/2010/main" val="379928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57</a:t>
            </a:fld>
            <a:endParaRPr lang="zh-CN" altLang="en-US"/>
          </a:p>
        </p:txBody>
      </p:sp>
    </p:spTree>
    <p:extLst>
      <p:ext uri="{BB962C8B-B14F-4D97-AF65-F5344CB8AC3E}">
        <p14:creationId xmlns:p14="http://schemas.microsoft.com/office/powerpoint/2010/main" val="3587378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58</a:t>
            </a:fld>
            <a:endParaRPr lang="zh-CN" altLang="en-US"/>
          </a:p>
        </p:txBody>
      </p:sp>
    </p:spTree>
    <p:extLst>
      <p:ext uri="{BB962C8B-B14F-4D97-AF65-F5344CB8AC3E}">
        <p14:creationId xmlns:p14="http://schemas.microsoft.com/office/powerpoint/2010/main" val="544030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59</a:t>
            </a:fld>
            <a:endParaRPr lang="zh-CN" altLang="en-US"/>
          </a:p>
        </p:txBody>
      </p:sp>
    </p:spTree>
    <p:extLst>
      <p:ext uri="{BB962C8B-B14F-4D97-AF65-F5344CB8AC3E}">
        <p14:creationId xmlns:p14="http://schemas.microsoft.com/office/powerpoint/2010/main" val="63556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a:t>
            </a:fld>
            <a:endParaRPr lang="zh-CN" altLang="en-US"/>
          </a:p>
        </p:txBody>
      </p:sp>
    </p:spTree>
    <p:extLst>
      <p:ext uri="{BB962C8B-B14F-4D97-AF65-F5344CB8AC3E}">
        <p14:creationId xmlns:p14="http://schemas.microsoft.com/office/powerpoint/2010/main" val="1591252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60</a:t>
            </a:fld>
            <a:endParaRPr lang="zh-CN" altLang="en-US"/>
          </a:p>
        </p:txBody>
      </p:sp>
    </p:spTree>
    <p:extLst>
      <p:ext uri="{BB962C8B-B14F-4D97-AF65-F5344CB8AC3E}">
        <p14:creationId xmlns:p14="http://schemas.microsoft.com/office/powerpoint/2010/main" val="3822375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61</a:t>
            </a:fld>
            <a:endParaRPr lang="zh-CN" altLang="en-US"/>
          </a:p>
        </p:txBody>
      </p:sp>
    </p:spTree>
    <p:extLst>
      <p:ext uri="{BB962C8B-B14F-4D97-AF65-F5344CB8AC3E}">
        <p14:creationId xmlns:p14="http://schemas.microsoft.com/office/powerpoint/2010/main" val="668316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62</a:t>
            </a:fld>
            <a:endParaRPr lang="zh-CN" altLang="en-US"/>
          </a:p>
        </p:txBody>
      </p:sp>
    </p:spTree>
    <p:extLst>
      <p:ext uri="{BB962C8B-B14F-4D97-AF65-F5344CB8AC3E}">
        <p14:creationId xmlns:p14="http://schemas.microsoft.com/office/powerpoint/2010/main" val="3459207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63</a:t>
            </a:fld>
            <a:endParaRPr lang="zh-CN" altLang="en-US"/>
          </a:p>
        </p:txBody>
      </p:sp>
    </p:spTree>
    <p:extLst>
      <p:ext uri="{BB962C8B-B14F-4D97-AF65-F5344CB8AC3E}">
        <p14:creationId xmlns:p14="http://schemas.microsoft.com/office/powerpoint/2010/main" val="1768791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7</a:t>
            </a:fld>
            <a:endParaRPr lang="zh-CN" altLang="en-US"/>
          </a:p>
        </p:txBody>
      </p:sp>
    </p:spTree>
    <p:extLst>
      <p:ext uri="{BB962C8B-B14F-4D97-AF65-F5344CB8AC3E}">
        <p14:creationId xmlns:p14="http://schemas.microsoft.com/office/powerpoint/2010/main" val="10989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8</a:t>
            </a:fld>
            <a:endParaRPr lang="zh-CN" altLang="en-US"/>
          </a:p>
        </p:txBody>
      </p:sp>
    </p:spTree>
    <p:extLst>
      <p:ext uri="{BB962C8B-B14F-4D97-AF65-F5344CB8AC3E}">
        <p14:creationId xmlns:p14="http://schemas.microsoft.com/office/powerpoint/2010/main" val="232019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9</a:t>
            </a:fld>
            <a:endParaRPr lang="zh-CN" altLang="en-US"/>
          </a:p>
        </p:txBody>
      </p:sp>
    </p:spTree>
    <p:extLst>
      <p:ext uri="{BB962C8B-B14F-4D97-AF65-F5344CB8AC3E}">
        <p14:creationId xmlns:p14="http://schemas.microsoft.com/office/powerpoint/2010/main" val="23787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371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565489-5E66-4A89-BC4C-2DF943093CB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extLst>
      <p:ext uri="{BB962C8B-B14F-4D97-AF65-F5344CB8AC3E}">
        <p14:creationId xmlns:p14="http://schemas.microsoft.com/office/powerpoint/2010/main" val="291477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t>2023/12/13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22098799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t>2023/12/13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4197328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sv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sv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sv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22A0A8E0-39DD-4778-B1D5-25279695E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0017" y="228392"/>
            <a:ext cx="2438400" cy="676275"/>
          </a:xfrm>
          <a:prstGeom prst="rect">
            <a:avLst/>
          </a:prstGeom>
        </p:spPr>
      </p:pic>
      <p:sp>
        <p:nvSpPr>
          <p:cNvPr id="6" name="文本框 5">
            <a:extLst>
              <a:ext uri="{FF2B5EF4-FFF2-40B4-BE49-F238E27FC236}">
                <a16:creationId xmlns:a16="http://schemas.microsoft.com/office/drawing/2014/main" id="{783F6768-D5D3-4772-A71F-B423E3633CA6}"/>
              </a:ext>
            </a:extLst>
          </p:cNvPr>
          <p:cNvSpPr txBox="1"/>
          <p:nvPr/>
        </p:nvSpPr>
        <p:spPr>
          <a:xfrm>
            <a:off x="7160697" y="2705725"/>
            <a:ext cx="4662335" cy="1446550"/>
          </a:xfrm>
          <a:prstGeom prst="rect">
            <a:avLst/>
          </a:prstGeom>
          <a:noFill/>
        </p:spPr>
        <p:txBody>
          <a:bodyPr wrap="square" rtlCol="0">
            <a:spAutoFit/>
          </a:bodyPr>
          <a:lstStyle/>
          <a:p>
            <a:pPr algn="ctr"/>
            <a:r>
              <a:rPr lang="zh-CN" altLang="en-US" sz="4400" b="1" dirty="0">
                <a:solidFill>
                  <a:schemeClr val="accent2">
                    <a:lumMod val="75000"/>
                  </a:schemeClr>
                </a:solidFill>
                <a:latin typeface="汉仪润圆-45简" panose="00020600040101010101" pitchFamily="18" charset="-122"/>
                <a:ea typeface="汉仪润圆-45简" panose="00020600040101010101" pitchFamily="18" charset="-122"/>
              </a:rPr>
              <a:t>面向对象程序设计</a:t>
            </a:r>
            <a:endParaRPr lang="en-US" altLang="zh-CN" sz="4400" b="1" dirty="0">
              <a:solidFill>
                <a:schemeClr val="accent2">
                  <a:lumMod val="75000"/>
                </a:schemeClr>
              </a:solidFill>
              <a:latin typeface="汉仪润圆-45简" panose="00020600040101010101" pitchFamily="18" charset="-122"/>
              <a:ea typeface="汉仪润圆-45简" panose="00020600040101010101" pitchFamily="18" charset="-122"/>
            </a:endParaRPr>
          </a:p>
          <a:p>
            <a:pPr algn="ctr"/>
            <a:r>
              <a:rPr lang="en-US" altLang="zh-CN" sz="4400" b="1" dirty="0">
                <a:solidFill>
                  <a:schemeClr val="accent2">
                    <a:lumMod val="75000"/>
                  </a:schemeClr>
                </a:solidFill>
                <a:latin typeface="汉仪润圆-45简" panose="00020600040101010101" pitchFamily="18" charset="-122"/>
                <a:ea typeface="汉仪润圆-45简" panose="00020600040101010101" pitchFamily="18" charset="-122"/>
              </a:rPr>
              <a:t>12</a:t>
            </a:r>
            <a:r>
              <a:rPr lang="zh-CN" altLang="en-US" sz="4400" b="1" dirty="0">
                <a:solidFill>
                  <a:schemeClr val="accent2">
                    <a:lumMod val="75000"/>
                  </a:schemeClr>
                </a:solidFill>
                <a:latin typeface="汉仪润圆-45简" panose="00020600040101010101" pitchFamily="18" charset="-122"/>
                <a:ea typeface="汉仪润圆-45简" panose="00020600040101010101" pitchFamily="18" charset="-122"/>
              </a:rPr>
              <a:t>月网课</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968" y="778043"/>
            <a:ext cx="5566611" cy="5566611"/>
          </a:xfrm>
          <a:prstGeom prst="rect">
            <a:avLst/>
          </a:prstGeom>
        </p:spPr>
      </p:pic>
      <p:sp>
        <p:nvSpPr>
          <p:cNvPr id="15" name="矩形 14"/>
          <p:cNvSpPr/>
          <p:nvPr/>
        </p:nvSpPr>
        <p:spPr>
          <a:xfrm>
            <a:off x="5711158" y="778042"/>
            <a:ext cx="886978" cy="2879726"/>
          </a:xfrm>
          <a:prstGeom prst="rect">
            <a:avLst/>
          </a:prstGeom>
          <a:solidFill>
            <a:srgbClr val="C55A11">
              <a:alpha val="50000"/>
            </a:srgbClr>
          </a:solidFill>
          <a:ln w="3175">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0" hangingPunct="0">
              <a:defRPr/>
            </a:pPr>
            <a:endParaRPr lang="zh-CN" altLang="en-US" sz="2800" b="1"/>
          </a:p>
        </p:txBody>
      </p:sp>
      <p:sp>
        <p:nvSpPr>
          <p:cNvPr id="16" name="矩形 15"/>
          <p:cNvSpPr/>
          <p:nvPr/>
        </p:nvSpPr>
        <p:spPr>
          <a:xfrm>
            <a:off x="6321217" y="3266157"/>
            <a:ext cx="626868" cy="2303463"/>
          </a:xfrm>
          <a:prstGeom prst="rect">
            <a:avLst/>
          </a:prstGeom>
          <a:solidFill>
            <a:srgbClr val="E4B392">
              <a:alpha val="30000"/>
            </a:srgbClr>
          </a:solidFill>
          <a:ln w="3175">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0" hangingPunct="0">
              <a:defRPr/>
            </a:pPr>
            <a:endParaRPr lang="zh-CN" altLang="en-US" sz="2800" b="1" dirty="0"/>
          </a:p>
        </p:txBody>
      </p:sp>
      <p:sp>
        <p:nvSpPr>
          <p:cNvPr id="28" name="矩形 27">
            <a:extLst>
              <a:ext uri="{FF2B5EF4-FFF2-40B4-BE49-F238E27FC236}">
                <a16:creationId xmlns:a16="http://schemas.microsoft.com/office/drawing/2014/main" id="{D26E0EBF-AC07-4338-8B32-07D26AA94988}"/>
              </a:ext>
            </a:extLst>
          </p:cNvPr>
          <p:cNvSpPr/>
          <p:nvPr/>
        </p:nvSpPr>
        <p:spPr>
          <a:xfrm>
            <a:off x="368967" y="778043"/>
            <a:ext cx="5539817" cy="556661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709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常量成员变量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若在一个类中定义了常量数据成员，那么任何函数都不能对该数据成员赋值</a:t>
            </a:r>
          </a:p>
          <a:p>
            <a:pPr marL="457200" indent="-457200">
              <a:buFont typeface="Arial" panose="020B0604020202020204" pitchFamily="34" charset="0"/>
              <a:buChar char="•"/>
            </a:pPr>
            <a:r>
              <a:rPr lang="zh-CN" altLang="en-US" sz="2800" dirty="0"/>
              <a:t>构造函数对该数据成员进行初始化，只能通过</a:t>
            </a:r>
            <a:r>
              <a:rPr lang="zh-CN" altLang="en-US" sz="2800" dirty="0">
                <a:solidFill>
                  <a:srgbClr val="FF0000"/>
                </a:solidFill>
              </a:rPr>
              <a:t>初始化列表</a:t>
            </a:r>
            <a:r>
              <a:rPr lang="zh-CN" altLang="en-US" sz="2800" dirty="0"/>
              <a:t>进行</a:t>
            </a:r>
          </a:p>
        </p:txBody>
      </p:sp>
      <p:pic>
        <p:nvPicPr>
          <p:cNvPr id="4" name="图片 3">
            <a:extLst>
              <a:ext uri="{FF2B5EF4-FFF2-40B4-BE49-F238E27FC236}">
                <a16:creationId xmlns:a16="http://schemas.microsoft.com/office/drawing/2014/main" id="{B3BA787A-6AD0-4C85-8690-141BC1BBAFEA}"/>
              </a:ext>
            </a:extLst>
          </p:cNvPr>
          <p:cNvPicPr>
            <a:picLocks noChangeAspect="1"/>
          </p:cNvPicPr>
          <p:nvPr/>
        </p:nvPicPr>
        <p:blipFill>
          <a:blip r:embed="rId5"/>
          <a:stretch>
            <a:fillRect/>
          </a:stretch>
        </p:blipFill>
        <p:spPr>
          <a:xfrm>
            <a:off x="2495236" y="2998506"/>
            <a:ext cx="7201524" cy="3604572"/>
          </a:xfrm>
          <a:prstGeom prst="rect">
            <a:avLst/>
          </a:prstGeom>
        </p:spPr>
      </p:pic>
    </p:spTree>
    <p:extLst>
      <p:ext uri="{BB962C8B-B14F-4D97-AF65-F5344CB8AC3E}">
        <p14:creationId xmlns:p14="http://schemas.microsoft.com/office/powerpoint/2010/main" val="424748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755461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常量指针</a:t>
            </a:r>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&amp;</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指向常量的指针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r>
              <a:rPr lang="zh-CN" altLang="en-US" sz="2800" dirty="0"/>
              <a:t>常量指针：</a:t>
            </a:r>
            <a:r>
              <a:rPr lang="zh-CN" altLang="en-US" sz="2800" dirty="0">
                <a:solidFill>
                  <a:srgbClr val="FF0000"/>
                </a:solidFill>
              </a:rPr>
              <a:t>类型名 * </a:t>
            </a:r>
            <a:r>
              <a:rPr lang="en-US" altLang="zh-CN" sz="2800" dirty="0">
                <a:solidFill>
                  <a:srgbClr val="FF0000"/>
                </a:solidFill>
              </a:rPr>
              <a:t>const </a:t>
            </a:r>
            <a:r>
              <a:rPr lang="zh-CN" altLang="en-US" sz="2800" dirty="0">
                <a:solidFill>
                  <a:srgbClr val="FF0000"/>
                </a:solidFill>
              </a:rPr>
              <a:t>指针名</a:t>
            </a:r>
            <a:r>
              <a:rPr lang="en-US" altLang="zh-CN" sz="2800" dirty="0">
                <a:solidFill>
                  <a:srgbClr val="FF0000"/>
                </a:solidFill>
              </a:rPr>
              <a:t>;</a:t>
            </a:r>
          </a:p>
          <a:p>
            <a:pPr marL="457200" indent="-457200">
              <a:buFont typeface="Arial" panose="020B0604020202020204" pitchFamily="34" charset="0"/>
              <a:buChar char="•"/>
            </a:pPr>
            <a:r>
              <a:rPr lang="zh-CN" altLang="en-US" sz="2800" dirty="0"/>
              <a:t>指针本身不能改变</a:t>
            </a:r>
            <a:endParaRPr lang="en-US" altLang="zh-CN" sz="2800" dirty="0"/>
          </a:p>
          <a:p>
            <a:pPr marL="457200" indent="-457200">
              <a:buFont typeface="Arial" panose="020B0604020202020204" pitchFamily="34" charset="0"/>
              <a:buChar char="•"/>
            </a:pPr>
            <a:r>
              <a:rPr lang="zh-CN" altLang="en-US" sz="2800" dirty="0"/>
              <a:t>即：不能改变指针指向的变量</a:t>
            </a:r>
            <a:endParaRPr lang="en-US" altLang="zh-CN" sz="2800" dirty="0"/>
          </a:p>
          <a:p>
            <a:endParaRPr lang="en-US" altLang="zh-CN" sz="2800" dirty="0"/>
          </a:p>
          <a:p>
            <a:r>
              <a:rPr lang="zh-CN" altLang="en-US" sz="2800" dirty="0"/>
              <a:t>指向常量的指针：</a:t>
            </a:r>
            <a:r>
              <a:rPr lang="en-US" altLang="zh-CN" sz="2800" dirty="0">
                <a:solidFill>
                  <a:srgbClr val="FF0000"/>
                </a:solidFill>
              </a:rPr>
              <a:t> const </a:t>
            </a:r>
            <a:r>
              <a:rPr lang="zh-CN" altLang="en-US" sz="2800" dirty="0">
                <a:solidFill>
                  <a:srgbClr val="FF0000"/>
                </a:solidFill>
              </a:rPr>
              <a:t>类型名 * 指针名</a:t>
            </a:r>
            <a:r>
              <a:rPr lang="en-US" altLang="zh-CN" sz="2800" dirty="0">
                <a:solidFill>
                  <a:srgbClr val="FF0000"/>
                </a:solidFill>
              </a:rPr>
              <a:t>;</a:t>
            </a:r>
          </a:p>
          <a:p>
            <a:pPr marL="457200" indent="-457200">
              <a:buFont typeface="Arial" panose="020B0604020202020204" pitchFamily="34" charset="0"/>
              <a:buChar char="•"/>
            </a:pPr>
            <a:r>
              <a:rPr lang="zh-CN" altLang="en-US" sz="2800" dirty="0"/>
              <a:t>指针指向的内容不能改变，但是指针的指向可以改变</a:t>
            </a:r>
          </a:p>
        </p:txBody>
      </p:sp>
      <p:pic>
        <p:nvPicPr>
          <p:cNvPr id="5" name="图片 4">
            <a:extLst>
              <a:ext uri="{FF2B5EF4-FFF2-40B4-BE49-F238E27FC236}">
                <a16:creationId xmlns:a16="http://schemas.microsoft.com/office/drawing/2014/main" id="{113B9977-8446-4D89-BDCE-DC6ED257440D}"/>
              </a:ext>
            </a:extLst>
          </p:cNvPr>
          <p:cNvPicPr>
            <a:picLocks noChangeAspect="1"/>
          </p:cNvPicPr>
          <p:nvPr/>
        </p:nvPicPr>
        <p:blipFill>
          <a:blip r:embed="rId5"/>
          <a:stretch>
            <a:fillRect/>
          </a:stretch>
        </p:blipFill>
        <p:spPr>
          <a:xfrm>
            <a:off x="3414734" y="3860280"/>
            <a:ext cx="5399107" cy="2502506"/>
          </a:xfrm>
          <a:prstGeom prst="rect">
            <a:avLst/>
          </a:prstGeom>
        </p:spPr>
      </p:pic>
    </p:spTree>
    <p:extLst>
      <p:ext uri="{BB962C8B-B14F-4D97-AF65-F5344CB8AC3E}">
        <p14:creationId xmlns:p14="http://schemas.microsoft.com/office/powerpoint/2010/main" val="65383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433EBE-4416-4133-92FB-3702B144A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53" y="548791"/>
            <a:ext cx="4249918"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474738" y="3136612"/>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49568" y="2985770"/>
            <a:ext cx="242432" cy="1333500"/>
          </a:xfrm>
          <a:prstGeom prst="rect">
            <a:avLst/>
          </a:prstGeom>
          <a:solidFill>
            <a:srgbClr val="C45A1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C12FD7C5-D804-4044-9DCB-B2E8F41BAC1B}"/>
              </a:ext>
            </a:extLst>
          </p:cNvPr>
          <p:cNvSpPr/>
          <p:nvPr/>
        </p:nvSpPr>
        <p:spPr>
          <a:xfrm>
            <a:off x="251553" y="548791"/>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03</a:t>
              </a:r>
            </a:p>
          </p:txBody>
        </p:sp>
      </p:grpSp>
    </p:spTree>
    <p:extLst>
      <p:ext uri="{BB962C8B-B14F-4D97-AF65-F5344CB8AC3E}">
        <p14:creationId xmlns:p14="http://schemas.microsoft.com/office/powerpoint/2010/main" val="3584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3.1</a:t>
              </a:r>
            </a:p>
          </p:txBody>
        </p:sp>
      </p:grpSp>
    </p:spTree>
    <p:extLst>
      <p:ext uri="{BB962C8B-B14F-4D97-AF65-F5344CB8AC3E}">
        <p14:creationId xmlns:p14="http://schemas.microsoft.com/office/powerpoint/2010/main" val="14323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函数重载是指两个或两个以上的函数</a:t>
            </a:r>
            <a:r>
              <a:rPr lang="zh-CN" altLang="en-US" sz="2800" dirty="0">
                <a:solidFill>
                  <a:srgbClr val="FF0000"/>
                </a:solidFill>
              </a:rPr>
              <a:t>具有相同的函数名，但参数列表不同</a:t>
            </a:r>
          </a:p>
          <a:p>
            <a:pPr marL="457200" indent="-457200">
              <a:buFont typeface="Arial" panose="020B0604020202020204" pitchFamily="34" charset="0"/>
              <a:buChar char="•"/>
            </a:pPr>
            <a:r>
              <a:rPr lang="zh-CN" altLang="en-US" sz="2800" dirty="0"/>
              <a:t>编译时编译器将根据实参和形参的类型及个数进行相应地匹配，自动确定调用哪一个函数。使得重载的函数虽然函数名相同，但功能却不完全相同</a:t>
            </a:r>
            <a:endParaRPr lang="en-US" altLang="zh-CN" sz="2800" dirty="0"/>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重载函数若只是返回值的类型不同或形参名不同是错误的</a:t>
            </a:r>
            <a:endParaRPr lang="en-US" altLang="zh-CN" sz="2800" dirty="0"/>
          </a:p>
          <a:p>
            <a:pPr marL="457200" indent="-457200">
              <a:buFont typeface="Arial" panose="020B0604020202020204" pitchFamily="34" charset="0"/>
              <a:buChar char="•"/>
            </a:pPr>
            <a:r>
              <a:rPr lang="zh-CN" altLang="en-US" sz="2800" dirty="0"/>
              <a:t>不区分引用和非引用</a:t>
            </a:r>
          </a:p>
        </p:txBody>
      </p:sp>
    </p:spTree>
    <p:extLst>
      <p:ext uri="{BB962C8B-B14F-4D97-AF65-F5344CB8AC3E}">
        <p14:creationId xmlns:p14="http://schemas.microsoft.com/office/powerpoint/2010/main" val="13482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pic>
        <p:nvPicPr>
          <p:cNvPr id="4" name="图片 3">
            <a:extLst>
              <a:ext uri="{FF2B5EF4-FFF2-40B4-BE49-F238E27FC236}">
                <a16:creationId xmlns:a16="http://schemas.microsoft.com/office/drawing/2014/main" id="{40B38C81-8305-4ED5-A20C-65D2A9F33274}"/>
              </a:ext>
            </a:extLst>
          </p:cNvPr>
          <p:cNvPicPr>
            <a:picLocks noChangeAspect="1"/>
          </p:cNvPicPr>
          <p:nvPr/>
        </p:nvPicPr>
        <p:blipFill>
          <a:blip r:embed="rId5"/>
          <a:stretch>
            <a:fillRect/>
          </a:stretch>
        </p:blipFill>
        <p:spPr>
          <a:xfrm>
            <a:off x="2113654" y="1657511"/>
            <a:ext cx="7964691" cy="3542978"/>
          </a:xfrm>
          <a:prstGeom prst="rect">
            <a:avLst/>
          </a:prstGeom>
        </p:spPr>
      </p:pic>
    </p:spTree>
    <p:extLst>
      <p:ext uri="{BB962C8B-B14F-4D97-AF65-F5344CB8AC3E}">
        <p14:creationId xmlns:p14="http://schemas.microsoft.com/office/powerpoint/2010/main" val="1548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dirty="0"/>
              <a:t>运算符重载是指对已有的运算符赋予它新的含义，是通过运算重载函数来实现的，</a:t>
            </a:r>
            <a:r>
              <a:rPr lang="zh-CN" altLang="en-US" sz="2800" dirty="0">
                <a:solidFill>
                  <a:srgbClr val="FF0000"/>
                </a:solidFill>
              </a:rPr>
              <a:t>本质上也是属于函数重载</a:t>
            </a:r>
          </a:p>
          <a:p>
            <a:pPr marL="457200" indent="-457200">
              <a:buFont typeface="Arial" panose="020B0604020202020204" pitchFamily="34" charset="0"/>
              <a:buChar char="•"/>
            </a:pPr>
            <a:r>
              <a:rPr lang="zh-CN" altLang="en-US" sz="2800" dirty="0"/>
              <a:t>运算符重载是使同一个运算符作用于不同类型的数据时具有不同的行为。</a:t>
            </a:r>
          </a:p>
          <a:p>
            <a:pPr marL="457200" indent="-457200">
              <a:buFont typeface="Arial" panose="020B0604020202020204" pitchFamily="34" charset="0"/>
              <a:buChar char="•"/>
            </a:pPr>
            <a:r>
              <a:rPr lang="zh-CN" altLang="en-US" sz="2800" dirty="0"/>
              <a:t>运算符重载是实质上将运算对象转化为运算函数的实参，并</a:t>
            </a:r>
            <a:r>
              <a:rPr lang="zh-CN" altLang="en-US" sz="2800" dirty="0">
                <a:solidFill>
                  <a:srgbClr val="FF0000"/>
                </a:solidFill>
              </a:rPr>
              <a:t>根据实参的类型来确定重载的运算函数</a:t>
            </a:r>
            <a:r>
              <a:rPr lang="zh-CN" altLang="en-US" sz="2800" dirty="0"/>
              <a:t>。</a:t>
            </a:r>
          </a:p>
          <a:p>
            <a:r>
              <a:rPr lang="zh-CN" altLang="en-US" sz="2800" dirty="0"/>
              <a:t>例如</a:t>
            </a:r>
            <a:r>
              <a:rPr lang="en-US" altLang="zh-CN" sz="2800" dirty="0"/>
              <a:t>5+8</a:t>
            </a:r>
            <a:r>
              <a:rPr lang="zh-CN" altLang="en-US" sz="2800" dirty="0"/>
              <a:t>，</a:t>
            </a:r>
            <a:r>
              <a:rPr lang="en-US" altLang="zh-CN" sz="2800" dirty="0"/>
              <a:t>5.8+3.67</a:t>
            </a:r>
          </a:p>
          <a:p>
            <a:r>
              <a:rPr lang="en-US" altLang="zh-CN" sz="2800" dirty="0"/>
              <a:t>C++</a:t>
            </a:r>
            <a:r>
              <a:rPr lang="zh-CN" altLang="en-US" sz="2800" dirty="0"/>
              <a:t>系统已经对于整型数、单精度数等固有数据类型重载了运算符，因此我们写的大多是对自定义数据类型（类）的运算符重载</a:t>
            </a:r>
          </a:p>
          <a:p>
            <a:pPr marL="457200" indent="-45720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377565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格式：函数返回值 </a:t>
            </a:r>
            <a:r>
              <a:rPr lang="en-US" altLang="zh-CN" sz="2800" dirty="0"/>
              <a:t>operator </a:t>
            </a:r>
            <a:r>
              <a:rPr lang="zh-CN" altLang="en-US" sz="2800" dirty="0"/>
              <a:t>运算符</a:t>
            </a:r>
            <a:r>
              <a:rPr lang="en-US" altLang="zh-CN" sz="2800" dirty="0"/>
              <a:t>(</a:t>
            </a:r>
            <a:r>
              <a:rPr lang="zh-CN" altLang="en-US" sz="2800" dirty="0"/>
              <a:t>形参列表</a:t>
            </a:r>
            <a:r>
              <a:rPr lang="en-US" altLang="zh-CN" sz="2800" dirty="0"/>
              <a:t>)</a:t>
            </a:r>
          </a:p>
          <a:p>
            <a:pPr marL="457200" indent="-457200">
              <a:buFont typeface="Arial" panose="020B0604020202020204" pitchFamily="34" charset="0"/>
              <a:buChar char="•"/>
            </a:pPr>
            <a:r>
              <a:rPr lang="zh-CN" altLang="en-US" sz="2800" dirty="0"/>
              <a:t>如下图，函数</a:t>
            </a:r>
            <a:r>
              <a:rPr lang="en-US" altLang="zh-CN" sz="2800" dirty="0"/>
              <a:t>operator+</a:t>
            </a:r>
            <a:r>
              <a:rPr lang="zh-CN" altLang="en-US" sz="2800" dirty="0"/>
              <a:t>重载了运算符</a:t>
            </a:r>
            <a:r>
              <a:rPr lang="en-US" altLang="zh-CN" sz="2800" dirty="0"/>
              <a:t>+</a:t>
            </a:r>
          </a:p>
          <a:p>
            <a:pPr marL="457200" indent="-457200">
              <a:buFont typeface="Arial" panose="020B0604020202020204" pitchFamily="34" charset="0"/>
              <a:buChar char="•"/>
            </a:pPr>
            <a:r>
              <a:rPr lang="zh-CN" altLang="en-US" sz="2800" dirty="0"/>
              <a:t>在执行</a:t>
            </a:r>
            <a:r>
              <a:rPr lang="en-US" altLang="zh-CN" sz="2800" dirty="0" err="1"/>
              <a:t>MyInt</a:t>
            </a:r>
            <a:r>
              <a:rPr lang="zh-CN" altLang="en-US" sz="2800" dirty="0"/>
              <a:t>相加的表达式</a:t>
            </a:r>
            <a:r>
              <a:rPr lang="en-US" altLang="zh-CN" sz="2800" dirty="0"/>
              <a:t>c=</a:t>
            </a:r>
            <a:r>
              <a:rPr lang="en-US" altLang="zh-CN" sz="2800" dirty="0" err="1"/>
              <a:t>a+b</a:t>
            </a:r>
            <a:r>
              <a:rPr lang="zh-CN" altLang="en-US" sz="2800" dirty="0"/>
              <a:t>时，系统就会调用</a:t>
            </a:r>
            <a:r>
              <a:rPr lang="en-US" altLang="zh-CN" sz="2800" dirty="0"/>
              <a:t>operator+</a:t>
            </a:r>
            <a:r>
              <a:rPr lang="zh-CN" altLang="en-US" sz="2800" dirty="0"/>
              <a:t>函数，把</a:t>
            </a:r>
            <a:r>
              <a:rPr lang="en-US" altLang="zh-CN" sz="2800" dirty="0"/>
              <a:t>a</a:t>
            </a:r>
            <a:r>
              <a:rPr lang="zh-CN" altLang="en-US" sz="2800" dirty="0"/>
              <a:t>和</a:t>
            </a:r>
            <a:r>
              <a:rPr lang="en-US" altLang="zh-CN" sz="2800" dirty="0"/>
              <a:t>b</a:t>
            </a:r>
            <a:r>
              <a:rPr lang="zh-CN" altLang="en-US" sz="2800" dirty="0"/>
              <a:t>作为实参传入，执行函数</a:t>
            </a:r>
            <a:r>
              <a:rPr lang="en-US" altLang="zh-CN" sz="2800" dirty="0"/>
              <a:t>operator+</a:t>
            </a:r>
            <a:r>
              <a:rPr lang="zh-CN" altLang="en-US" sz="2800" dirty="0"/>
              <a:t>（</a:t>
            </a:r>
            <a:r>
              <a:rPr lang="en-US" altLang="zh-CN" sz="2800" dirty="0"/>
              <a:t>a</a:t>
            </a:r>
            <a:r>
              <a:rPr lang="zh-CN" altLang="en-US" sz="2800" dirty="0"/>
              <a:t>，</a:t>
            </a:r>
            <a:r>
              <a:rPr lang="en-US" altLang="zh-CN" sz="2800" dirty="0"/>
              <a:t>b</a:t>
            </a:r>
            <a:r>
              <a:rPr lang="zh-CN" altLang="en-US" sz="2800" dirty="0"/>
              <a:t>）</a:t>
            </a: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用户只能定义</a:t>
            </a:r>
            <a:r>
              <a:rPr lang="zh-CN" altLang="en-US" sz="2800" dirty="0">
                <a:solidFill>
                  <a:srgbClr val="FF0000"/>
                </a:solidFill>
              </a:rPr>
              <a:t>已有的运算符（除去以下</a:t>
            </a:r>
            <a:r>
              <a:rPr lang="en-US" altLang="zh-CN" sz="2800" dirty="0">
                <a:solidFill>
                  <a:srgbClr val="FF0000"/>
                </a:solidFill>
              </a:rPr>
              <a:t>5</a:t>
            </a:r>
            <a:r>
              <a:rPr lang="zh-CN" altLang="en-US" sz="2800" dirty="0">
                <a:solidFill>
                  <a:srgbClr val="FF0000"/>
                </a:solidFill>
              </a:rPr>
              <a:t>个），</a:t>
            </a:r>
            <a:r>
              <a:rPr lang="zh-CN" altLang="en-US" sz="2800" dirty="0"/>
              <a:t>且运算符所允许的</a:t>
            </a:r>
            <a:r>
              <a:rPr lang="zh-CN" altLang="en-US" sz="2800" dirty="0">
                <a:solidFill>
                  <a:srgbClr val="FF0000"/>
                </a:solidFill>
              </a:rPr>
              <a:t>操作数的个数、优先级和结合性不能变</a:t>
            </a:r>
            <a:endParaRPr lang="en-US" altLang="zh-CN" sz="2800" dirty="0">
              <a:solidFill>
                <a:srgbClr val="FF0000"/>
              </a:solidFill>
            </a:endParaRPr>
          </a:p>
          <a:p>
            <a:pPr marL="457200" indent="-457200">
              <a:buFont typeface="Arial" panose="020B0604020202020204" pitchFamily="34" charset="0"/>
              <a:buChar char="•"/>
            </a:pPr>
            <a:r>
              <a:rPr lang="zh-CN" altLang="en-US" sz="2800" dirty="0"/>
              <a:t>不能对内置数据类型做重载，如</a:t>
            </a:r>
            <a:r>
              <a:rPr lang="en-US" altLang="zh-CN" sz="2800" dirty="0"/>
              <a:t>int operator+(int, int);</a:t>
            </a:r>
          </a:p>
          <a:p>
            <a:r>
              <a:rPr lang="zh-CN" altLang="en-US" sz="2800" dirty="0"/>
              <a:t>可以重载为类的</a:t>
            </a:r>
            <a:endParaRPr lang="en-US" altLang="zh-CN" sz="2800" dirty="0"/>
          </a:p>
          <a:p>
            <a:pPr marL="457200" indent="-457200">
              <a:buFont typeface="Arial" panose="020B0604020202020204" pitchFamily="34" charset="0"/>
              <a:buChar char="•"/>
            </a:pPr>
            <a:r>
              <a:rPr lang="zh-CN" altLang="en-US" sz="2800" dirty="0"/>
              <a:t>成员函数：形参数 </a:t>
            </a:r>
            <a:r>
              <a:rPr lang="en-US" altLang="zh-CN" sz="2800" dirty="0"/>
              <a:t>= </a:t>
            </a:r>
            <a:r>
              <a:rPr lang="zh-CN" altLang="en-US" sz="2800" dirty="0"/>
              <a:t>操作数 </a:t>
            </a:r>
            <a:r>
              <a:rPr lang="en-US" altLang="zh-CN" sz="2800" dirty="0"/>
              <a:t>- 1</a:t>
            </a:r>
          </a:p>
          <a:p>
            <a:pPr marL="457200" indent="-457200">
              <a:buFont typeface="Arial" panose="020B0604020202020204" pitchFamily="34" charset="0"/>
              <a:buChar char="•"/>
            </a:pPr>
            <a:r>
              <a:rPr lang="zh-CN" altLang="en-US" sz="2800" dirty="0"/>
              <a:t>友元函数：形参数 </a:t>
            </a:r>
            <a:r>
              <a:rPr lang="en-US" altLang="zh-CN" sz="2800" dirty="0"/>
              <a:t>= </a:t>
            </a:r>
            <a:r>
              <a:rPr lang="zh-CN" altLang="en-US" sz="2800" dirty="0"/>
              <a:t>操作数</a:t>
            </a:r>
            <a:endParaRPr lang="en-US" altLang="zh-CN" sz="2800" dirty="0"/>
          </a:p>
        </p:txBody>
      </p:sp>
      <p:pic>
        <p:nvPicPr>
          <p:cNvPr id="4" name="图片 3">
            <a:extLst>
              <a:ext uri="{FF2B5EF4-FFF2-40B4-BE49-F238E27FC236}">
                <a16:creationId xmlns:a16="http://schemas.microsoft.com/office/drawing/2014/main" id="{8578A6F4-40E4-46CE-A0E4-E6BDD3D286B5}"/>
              </a:ext>
            </a:extLst>
          </p:cNvPr>
          <p:cNvPicPr>
            <a:picLocks noChangeAspect="1"/>
          </p:cNvPicPr>
          <p:nvPr/>
        </p:nvPicPr>
        <p:blipFill>
          <a:blip r:embed="rId5"/>
          <a:stretch>
            <a:fillRect/>
          </a:stretch>
        </p:blipFill>
        <p:spPr>
          <a:xfrm>
            <a:off x="6762750" y="4695113"/>
            <a:ext cx="4762500" cy="1466850"/>
          </a:xfrm>
          <a:prstGeom prst="rect">
            <a:avLst/>
          </a:prstGeom>
        </p:spPr>
      </p:pic>
    </p:spTree>
    <p:extLst>
      <p:ext uri="{BB962C8B-B14F-4D97-AF65-F5344CB8AC3E}">
        <p14:creationId xmlns:p14="http://schemas.microsoft.com/office/powerpoint/2010/main" val="35102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pic>
        <p:nvPicPr>
          <p:cNvPr id="11" name="图片 10">
            <a:extLst>
              <a:ext uri="{FF2B5EF4-FFF2-40B4-BE49-F238E27FC236}">
                <a16:creationId xmlns:a16="http://schemas.microsoft.com/office/drawing/2014/main" id="{8CF2CFF7-B6B7-473A-BE4E-93D352C9253C}"/>
              </a:ext>
            </a:extLst>
          </p:cNvPr>
          <p:cNvPicPr>
            <a:picLocks noChangeAspect="1"/>
          </p:cNvPicPr>
          <p:nvPr/>
        </p:nvPicPr>
        <p:blipFill>
          <a:blip r:embed="rId5"/>
          <a:stretch>
            <a:fillRect/>
          </a:stretch>
        </p:blipFill>
        <p:spPr>
          <a:xfrm>
            <a:off x="2971527" y="906141"/>
            <a:ext cx="6248942" cy="5235394"/>
          </a:xfrm>
          <a:prstGeom prst="rect">
            <a:avLst/>
          </a:prstGeom>
        </p:spPr>
      </p:pic>
    </p:spTree>
    <p:extLst>
      <p:ext uri="{BB962C8B-B14F-4D97-AF65-F5344CB8AC3E}">
        <p14:creationId xmlns:p14="http://schemas.microsoft.com/office/powerpoint/2010/main" val="318193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3.2</a:t>
              </a:r>
            </a:p>
          </p:txBody>
        </p:sp>
      </p:grpSp>
    </p:spTree>
    <p:extLst>
      <p:ext uri="{BB962C8B-B14F-4D97-AF65-F5344CB8AC3E}">
        <p14:creationId xmlns:p14="http://schemas.microsoft.com/office/powerpoint/2010/main" val="143918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B0692C-70DB-416E-BF8D-B5E68924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3" y="548791"/>
            <a:ext cx="4236149" cy="5844677"/>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731614" y="2511966"/>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5731614" y="3844498"/>
            <a:ext cx="357020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一个对象（变量）的别名</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251553" y="548792"/>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01</a:t>
              </a:r>
            </a:p>
          </p:txBody>
        </p:sp>
      </p:grpSp>
    </p:spTree>
    <p:extLst>
      <p:ext uri="{BB962C8B-B14F-4D97-AF65-F5344CB8AC3E}">
        <p14:creationId xmlns:p14="http://schemas.microsoft.com/office/powerpoint/2010/main" val="210788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009744"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在函数</a:t>
            </a:r>
            <a:r>
              <a:rPr lang="zh-CN" altLang="en-US" sz="2800" b="1" dirty="0"/>
              <a:t>定义</a:t>
            </a:r>
            <a:r>
              <a:rPr lang="zh-CN" altLang="en-US" sz="2800" dirty="0"/>
              <a:t>中：</a:t>
            </a:r>
            <a:endParaRPr lang="en-US" altLang="zh-CN" sz="2800" dirty="0"/>
          </a:p>
          <a:p>
            <a:pPr marL="457200" indent="-457200">
              <a:buFont typeface="Arial" panose="020B0604020202020204" pitchFamily="34" charset="0"/>
              <a:buChar char="•"/>
            </a:pPr>
            <a:r>
              <a:rPr lang="zh-CN" altLang="en-US" sz="2800" dirty="0"/>
              <a:t>所有取默认值的参数都必须出现在不取默认值的参数的右边</a:t>
            </a:r>
            <a:endParaRPr lang="en-US" altLang="zh-CN" sz="2800" dirty="0"/>
          </a:p>
          <a:p>
            <a:pPr marL="457200" indent="-457200">
              <a:buFont typeface="Arial" panose="020B0604020202020204" pitchFamily="34" charset="0"/>
              <a:buChar char="•"/>
            </a:pPr>
            <a:r>
              <a:rPr lang="zh-CN" altLang="en-US" sz="2800" dirty="0"/>
              <a:t>一旦某个参数开始指定默认值，其右面的所有参数都必须指定默认值，遵循</a:t>
            </a:r>
            <a:r>
              <a:rPr lang="zh-CN" altLang="en-US" sz="2800" dirty="0">
                <a:solidFill>
                  <a:srgbClr val="FF0000"/>
                </a:solidFill>
              </a:rPr>
              <a:t>从右至左</a:t>
            </a:r>
            <a:r>
              <a:rPr lang="zh-CN" altLang="en-US" sz="2800" dirty="0"/>
              <a:t>的规则</a:t>
            </a:r>
            <a:endParaRPr lang="en-US" altLang="zh-CN" sz="2800" dirty="0"/>
          </a:p>
          <a:p>
            <a:endParaRPr lang="en-US" altLang="zh-CN" sz="2800" dirty="0"/>
          </a:p>
          <a:p>
            <a:r>
              <a:rPr lang="zh-CN" altLang="en-US" sz="2800" dirty="0"/>
              <a:t>在</a:t>
            </a:r>
            <a:r>
              <a:rPr lang="zh-CN" altLang="en-US" sz="2800" b="1" dirty="0"/>
              <a:t>调用</a:t>
            </a:r>
            <a:r>
              <a:rPr lang="zh-CN" altLang="en-US" sz="2800" dirty="0"/>
              <a:t>具有默认参数值的函数时：</a:t>
            </a:r>
            <a:endParaRPr lang="en-US" altLang="zh-CN" sz="2800" dirty="0"/>
          </a:p>
          <a:p>
            <a:pPr marL="457200" indent="-457200">
              <a:buFont typeface="Arial" panose="020B0604020202020204" pitchFamily="34" charset="0"/>
              <a:buChar char="•"/>
            </a:pPr>
            <a:r>
              <a:rPr lang="zh-CN" altLang="en-US" sz="2800" dirty="0"/>
              <a:t>若某个实参默认而省略，则其右面的所有实参皆应省略而采用默认值</a:t>
            </a:r>
            <a:endParaRPr lang="en-US" altLang="zh-CN" sz="2800" dirty="0"/>
          </a:p>
          <a:p>
            <a:pPr marL="457200" indent="-457200">
              <a:buFont typeface="Arial" panose="020B0604020202020204" pitchFamily="34" charset="0"/>
              <a:buChar char="•"/>
            </a:pPr>
            <a:r>
              <a:rPr lang="zh-CN" altLang="en-US" sz="2800" dirty="0"/>
              <a:t>不允许某个参数省略后，再给其右面的参数指定参数值，遵循</a:t>
            </a:r>
            <a:r>
              <a:rPr lang="zh-CN" altLang="en-US" sz="2800" dirty="0">
                <a:solidFill>
                  <a:srgbClr val="FF0000"/>
                </a:solidFill>
              </a:rPr>
              <a:t>从左至右</a:t>
            </a:r>
            <a:r>
              <a:rPr lang="zh-CN" altLang="en-US" sz="2800" dirty="0"/>
              <a:t>的规则</a:t>
            </a:r>
          </a:p>
          <a:p>
            <a:endParaRPr lang="zh-CN" altLang="en-US" sz="2800" dirty="0"/>
          </a:p>
        </p:txBody>
      </p:sp>
    </p:spTree>
    <p:extLst>
      <p:ext uri="{BB962C8B-B14F-4D97-AF65-F5344CB8AC3E}">
        <p14:creationId xmlns:p14="http://schemas.microsoft.com/office/powerpoint/2010/main" val="23302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009744"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pic>
        <p:nvPicPr>
          <p:cNvPr id="8" name="图片 7">
            <a:extLst>
              <a:ext uri="{FF2B5EF4-FFF2-40B4-BE49-F238E27FC236}">
                <a16:creationId xmlns:a16="http://schemas.microsoft.com/office/drawing/2014/main" id="{2E662347-705E-4036-AC8C-188D35C8FE8A}"/>
              </a:ext>
            </a:extLst>
          </p:cNvPr>
          <p:cNvPicPr>
            <a:picLocks noChangeAspect="1"/>
          </p:cNvPicPr>
          <p:nvPr/>
        </p:nvPicPr>
        <p:blipFill>
          <a:blip r:embed="rId5"/>
          <a:stretch>
            <a:fillRect/>
          </a:stretch>
        </p:blipFill>
        <p:spPr>
          <a:xfrm>
            <a:off x="1585909" y="1998971"/>
            <a:ext cx="9020181" cy="2860057"/>
          </a:xfrm>
          <a:prstGeom prst="rect">
            <a:avLst/>
          </a:prstGeom>
        </p:spPr>
      </p:pic>
    </p:spTree>
    <p:extLst>
      <p:ext uri="{BB962C8B-B14F-4D97-AF65-F5344CB8AC3E}">
        <p14:creationId xmlns:p14="http://schemas.microsoft.com/office/powerpoint/2010/main" val="6035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en-US" altLang="zh-CN"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inline</a:t>
            </a: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3.3</a:t>
              </a:r>
            </a:p>
          </p:txBody>
        </p:sp>
      </p:grpSp>
    </p:spTree>
    <p:extLst>
      <p:ext uri="{BB962C8B-B14F-4D97-AF65-F5344CB8AC3E}">
        <p14:creationId xmlns:p14="http://schemas.microsoft.com/office/powerpoint/2010/main" val="212892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694511" cy="707886"/>
          </a:xfrm>
          <a:prstGeom prst="rect">
            <a:avLst/>
          </a:prstGeom>
          <a:noFill/>
        </p:spPr>
        <p:txBody>
          <a:bodyPr wrap="square" rtlCol="0">
            <a:spAutoFit/>
          </a:bodyPr>
          <a:lstStyle/>
          <a:p>
            <a:pPr algn="dist"/>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inline</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内联函数是一种以</a:t>
            </a:r>
            <a:r>
              <a:rPr lang="zh-CN" altLang="en-US" sz="2800" dirty="0">
                <a:solidFill>
                  <a:srgbClr val="FF0000"/>
                </a:solidFill>
              </a:rPr>
              <a:t>空间换时间</a:t>
            </a:r>
            <a:r>
              <a:rPr lang="zh-CN" altLang="en-US" sz="2800" dirty="0"/>
              <a:t>的方案</a:t>
            </a:r>
            <a:endParaRPr lang="en-US" altLang="zh-CN" sz="2800" dirty="0"/>
          </a:p>
          <a:p>
            <a:pPr marL="457200" indent="-457200">
              <a:buFont typeface="Arial" panose="020B0604020202020204" pitchFamily="34" charset="0"/>
              <a:buChar char="•"/>
            </a:pPr>
            <a:r>
              <a:rPr lang="zh-CN" altLang="en-US" sz="2800" dirty="0"/>
              <a:t>由于函数调用需要保存和恢复现场和地址，因此需要额外的时间和空间的开销，从而降低程序的执行效率</a:t>
            </a:r>
            <a:endParaRPr lang="en-US" altLang="zh-CN" sz="2800" dirty="0"/>
          </a:p>
          <a:p>
            <a:pPr marL="457200" indent="-457200">
              <a:buFont typeface="Arial" panose="020B0604020202020204" pitchFamily="34" charset="0"/>
              <a:buChar char="•"/>
            </a:pPr>
            <a:r>
              <a:rPr lang="zh-CN" altLang="en-US" sz="2800" dirty="0"/>
              <a:t>为解决这一问题，</a:t>
            </a:r>
            <a:r>
              <a:rPr lang="en-US" altLang="zh-CN" sz="2800" dirty="0"/>
              <a:t>C++</a:t>
            </a:r>
            <a:r>
              <a:rPr lang="zh-CN" altLang="en-US" sz="2800" dirty="0"/>
              <a:t>中对于功能简单、规模小、使用频繁的函数，可以将其设置为内联函数</a:t>
            </a:r>
            <a:r>
              <a:rPr lang="en-US" altLang="zh-CN" sz="2800" dirty="0"/>
              <a:t>(inline function)</a:t>
            </a:r>
            <a:endParaRPr lang="zh-CN" altLang="en-US" sz="2800" dirty="0"/>
          </a:p>
          <a:p>
            <a:pPr marL="457200" indent="-457200">
              <a:buFont typeface="Arial" panose="020B0604020202020204" pitchFamily="34" charset="0"/>
              <a:buChar char="•"/>
            </a:pPr>
            <a:r>
              <a:rPr lang="zh-CN" altLang="en-US" sz="2800" dirty="0"/>
              <a:t>内联函数的</a:t>
            </a:r>
            <a:r>
              <a:rPr lang="zh-CN" altLang="en-US" sz="2800" dirty="0">
                <a:solidFill>
                  <a:srgbClr val="FF0000"/>
                </a:solidFill>
              </a:rPr>
              <a:t>定义、调用和普通函数相同</a:t>
            </a:r>
            <a:r>
              <a:rPr lang="zh-CN" altLang="en-US" sz="2800" dirty="0"/>
              <a:t>，但</a:t>
            </a:r>
            <a:r>
              <a:rPr lang="en-US" altLang="zh-CN" sz="2800" dirty="0"/>
              <a:t>C++</a:t>
            </a:r>
            <a:r>
              <a:rPr lang="zh-CN" altLang="en-US" sz="2800" dirty="0"/>
              <a:t>对它们的处理方式不一样：如果一个函数被定义为内联函数，在编译时，</a:t>
            </a:r>
            <a:r>
              <a:rPr lang="en-US" altLang="zh-CN" sz="2800" dirty="0"/>
              <a:t>C++</a:t>
            </a:r>
            <a:r>
              <a:rPr lang="zh-CN" altLang="en-US" sz="2800" dirty="0"/>
              <a:t>将用内联函数代码替换对它每次的调用。 </a:t>
            </a:r>
          </a:p>
        </p:txBody>
      </p:sp>
      <p:pic>
        <p:nvPicPr>
          <p:cNvPr id="4" name="图片 3">
            <a:extLst>
              <a:ext uri="{FF2B5EF4-FFF2-40B4-BE49-F238E27FC236}">
                <a16:creationId xmlns:a16="http://schemas.microsoft.com/office/drawing/2014/main" id="{B938009D-C45C-4AC8-91CF-98803B84035F}"/>
              </a:ext>
            </a:extLst>
          </p:cNvPr>
          <p:cNvPicPr>
            <a:picLocks noChangeAspect="1"/>
          </p:cNvPicPr>
          <p:nvPr/>
        </p:nvPicPr>
        <p:blipFill>
          <a:blip r:embed="rId5"/>
          <a:stretch>
            <a:fillRect/>
          </a:stretch>
        </p:blipFill>
        <p:spPr>
          <a:xfrm>
            <a:off x="1955576" y="4748192"/>
            <a:ext cx="8280847" cy="1703339"/>
          </a:xfrm>
          <a:prstGeom prst="rect">
            <a:avLst/>
          </a:prstGeom>
        </p:spPr>
      </p:pic>
    </p:spTree>
    <p:extLst>
      <p:ext uri="{BB962C8B-B14F-4D97-AF65-F5344CB8AC3E}">
        <p14:creationId xmlns:p14="http://schemas.microsoft.com/office/powerpoint/2010/main" val="177514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0753C88-F69D-4FD9-B243-FEDA4E0D2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0802" y="547796"/>
            <a:ext cx="4246386"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4185642" y="3721385"/>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5446" y="6278177"/>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a:solidFill>
            <a:srgbClr val="C55A11"/>
          </a:solidFill>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grp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grp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04</a:t>
              </a:r>
            </a:p>
          </p:txBody>
        </p:sp>
      </p:grpSp>
    </p:spTree>
    <p:extLst>
      <p:ext uri="{BB962C8B-B14F-4D97-AF65-F5344CB8AC3E}">
        <p14:creationId xmlns:p14="http://schemas.microsoft.com/office/powerpoint/2010/main" val="36663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92834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en-US" altLang="zh-CN" sz="2800" b="1" dirty="0">
                <a:latin typeface="仿宋" panose="02010609060101010101" pitchFamily="49" charset="-122"/>
                <a:ea typeface="仿宋" panose="02010609060101010101" pitchFamily="49" charset="-122"/>
              </a:rPr>
              <a:t>class   </a:t>
            </a:r>
            <a:r>
              <a:rPr lang="zh-CN" altLang="zh-CN" sz="2800" b="1" dirty="0">
                <a:latin typeface="仿宋" panose="02010609060101010101" pitchFamily="49" charset="-122"/>
                <a:ea typeface="仿宋" panose="02010609060101010101" pitchFamily="49" charset="-122"/>
              </a:rPr>
              <a:t>类名</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private:</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protected:</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public:</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6617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92834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3220"/>
          </a:xfrm>
          <a:prstGeom prst="rect">
            <a:avLst/>
          </a:prstGeom>
          <a:noFill/>
        </p:spPr>
        <p:txBody>
          <a:bodyPr wrap="square" rtlCol="0">
            <a:spAutoFit/>
          </a:bodyPr>
          <a:lstStyle/>
          <a:p>
            <a:r>
              <a:rPr lang="zh-CN" altLang="en-US" sz="2800" dirty="0"/>
              <a:t>访问权限：</a:t>
            </a:r>
            <a:endParaRPr lang="en-US" altLang="zh-CN" sz="2800" dirty="0"/>
          </a:p>
        </p:txBody>
      </p:sp>
      <p:graphicFrame>
        <p:nvGraphicFramePr>
          <p:cNvPr id="7" name="表格 6">
            <a:extLst>
              <a:ext uri="{FF2B5EF4-FFF2-40B4-BE49-F238E27FC236}">
                <a16:creationId xmlns:a16="http://schemas.microsoft.com/office/drawing/2014/main" id="{DD54E484-274E-40EF-BEA2-389E6A5EA828}"/>
              </a:ext>
            </a:extLst>
          </p:cNvPr>
          <p:cNvGraphicFramePr>
            <a:graphicFrameLocks noGrp="1"/>
          </p:cNvGraphicFramePr>
          <p:nvPr/>
        </p:nvGraphicFramePr>
        <p:xfrm>
          <a:off x="838200" y="1825625"/>
          <a:ext cx="10753194" cy="4128456"/>
        </p:xfrm>
        <a:graphic>
          <a:graphicData uri="http://schemas.openxmlformats.org/drawingml/2006/table">
            <a:tbl>
              <a:tblPr>
                <a:tableStyleId>{5C22544A-7EE6-4342-B048-85BDC9FD1C3A}</a:tableStyleId>
              </a:tblPr>
              <a:tblGrid>
                <a:gridCol w="2592287">
                  <a:extLst>
                    <a:ext uri="{9D8B030D-6E8A-4147-A177-3AD203B41FA5}">
                      <a16:colId xmlns:a16="http://schemas.microsoft.com/office/drawing/2014/main" val="2944842824"/>
                    </a:ext>
                  </a:extLst>
                </a:gridCol>
                <a:gridCol w="2688299">
                  <a:extLst>
                    <a:ext uri="{9D8B030D-6E8A-4147-A177-3AD203B41FA5}">
                      <a16:colId xmlns:a16="http://schemas.microsoft.com/office/drawing/2014/main" val="3827331514"/>
                    </a:ext>
                  </a:extLst>
                </a:gridCol>
                <a:gridCol w="2784309">
                  <a:extLst>
                    <a:ext uri="{9D8B030D-6E8A-4147-A177-3AD203B41FA5}">
                      <a16:colId xmlns:a16="http://schemas.microsoft.com/office/drawing/2014/main" val="3844247756"/>
                    </a:ext>
                  </a:extLst>
                </a:gridCol>
                <a:gridCol w="2688299">
                  <a:extLst>
                    <a:ext uri="{9D8B030D-6E8A-4147-A177-3AD203B41FA5}">
                      <a16:colId xmlns:a16="http://schemas.microsoft.com/office/drawing/2014/main" val="777296730"/>
                    </a:ext>
                  </a:extLst>
                </a:gridCol>
              </a:tblGrid>
              <a:tr h="1636725">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访问限定符</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自身的类成员是否可访问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子类的成员是否可访问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自身的类对象是否可访问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262387130"/>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public</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3713877735"/>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protected</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429045814"/>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private</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3441663576"/>
                  </a:ext>
                </a:extLst>
              </a:tr>
            </a:tbl>
          </a:graphicData>
        </a:graphic>
      </p:graphicFrame>
    </p:spTree>
    <p:extLst>
      <p:ext uri="{BB962C8B-B14F-4D97-AF65-F5344CB8AC3E}">
        <p14:creationId xmlns:p14="http://schemas.microsoft.com/office/powerpoint/2010/main" val="15911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43562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静态成员变量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zh-CN" altLang="en-US" sz="2800" dirty="0"/>
              <a:t>格式：</a:t>
            </a:r>
            <a:r>
              <a:rPr lang="en-US" altLang="zh-CN" sz="2800" dirty="0">
                <a:solidFill>
                  <a:srgbClr val="FF0000"/>
                </a:solidFill>
              </a:rPr>
              <a:t>static </a:t>
            </a:r>
            <a:r>
              <a:rPr lang="zh-CN" altLang="en-US" sz="2800" dirty="0">
                <a:solidFill>
                  <a:srgbClr val="FF0000"/>
                </a:solidFill>
              </a:rPr>
              <a:t>类型 静态成员变量名</a:t>
            </a:r>
            <a:r>
              <a:rPr lang="en-US" altLang="zh-CN" sz="2800" dirty="0">
                <a:solidFill>
                  <a:srgbClr val="FF0000"/>
                </a:solidFill>
              </a:rPr>
              <a:t>;</a:t>
            </a:r>
          </a:p>
          <a:p>
            <a:pPr marL="457200" indent="-457200">
              <a:buFont typeface="Arial" panose="020B0604020202020204" pitchFamily="34" charset="0"/>
              <a:buChar char="•"/>
            </a:pPr>
            <a:r>
              <a:rPr lang="zh-CN" altLang="en-US" sz="2800" dirty="0"/>
              <a:t>有些情况下，我们希望有某一个或几个成员变量为同一个类的所有对象共有，也就是实现数据共有</a:t>
            </a:r>
            <a:endParaRPr lang="en-US" altLang="zh-CN" sz="2800" dirty="0"/>
          </a:p>
          <a:p>
            <a:pPr marL="457200" indent="-457200">
              <a:buFont typeface="Arial" panose="020B0604020202020204" pitchFamily="34" charset="0"/>
              <a:buChar char="•"/>
            </a:pPr>
            <a:r>
              <a:rPr lang="en-US" altLang="zh-CN" sz="2800" dirty="0"/>
              <a:t>C++</a:t>
            </a:r>
            <a:r>
              <a:rPr lang="zh-CN" altLang="en-US" sz="2800" dirty="0"/>
              <a:t>提供了静态成员变量实现这一目的</a:t>
            </a:r>
          </a:p>
          <a:p>
            <a:r>
              <a:rPr lang="zh-CN" altLang="en-US" sz="2800" dirty="0"/>
              <a:t>静态数据成员的初始化：</a:t>
            </a:r>
            <a:endParaRPr lang="en-US" altLang="zh-CN" sz="2800" dirty="0"/>
          </a:p>
          <a:p>
            <a:pPr marL="457200" indent="-457200">
              <a:buFont typeface="Arial" panose="020B0604020202020204" pitchFamily="34" charset="0"/>
              <a:buChar char="•"/>
            </a:pPr>
            <a:r>
              <a:rPr lang="zh-CN" altLang="en-US" sz="2800" dirty="0"/>
              <a:t>只能在类外，并且在对象生成之前进行</a:t>
            </a:r>
            <a:endParaRPr lang="en-US" altLang="zh-CN" sz="2800" dirty="0"/>
          </a:p>
          <a:p>
            <a:pPr marL="457200" indent="-457200">
              <a:buFont typeface="Arial" panose="020B0604020202020204" pitchFamily="34" charset="0"/>
              <a:buChar char="•"/>
            </a:pPr>
            <a:r>
              <a:rPr lang="zh-CN" altLang="en-US" sz="2800" dirty="0"/>
              <a:t>初始化时使用作用域运算符来标明它所属类，静态数据成员是类的成员，而不是单一对象的成员</a:t>
            </a:r>
            <a:endParaRPr lang="en-US" altLang="zh-CN" sz="2800" dirty="0"/>
          </a:p>
        </p:txBody>
      </p:sp>
      <p:pic>
        <p:nvPicPr>
          <p:cNvPr id="4" name="图片 3">
            <a:extLst>
              <a:ext uri="{FF2B5EF4-FFF2-40B4-BE49-F238E27FC236}">
                <a16:creationId xmlns:a16="http://schemas.microsoft.com/office/drawing/2014/main" id="{6CD07A20-80AF-41DF-8902-733DCE86E3FF}"/>
              </a:ext>
            </a:extLst>
          </p:cNvPr>
          <p:cNvPicPr>
            <a:picLocks noChangeAspect="1"/>
          </p:cNvPicPr>
          <p:nvPr/>
        </p:nvPicPr>
        <p:blipFill>
          <a:blip r:embed="rId5"/>
          <a:stretch>
            <a:fillRect/>
          </a:stretch>
        </p:blipFill>
        <p:spPr>
          <a:xfrm>
            <a:off x="4381349" y="4722054"/>
            <a:ext cx="3429297" cy="1935648"/>
          </a:xfrm>
          <a:prstGeom prst="rect">
            <a:avLst/>
          </a:prstGeom>
        </p:spPr>
      </p:pic>
    </p:spTree>
    <p:extLst>
      <p:ext uri="{BB962C8B-B14F-4D97-AF65-F5344CB8AC3E}">
        <p14:creationId xmlns:p14="http://schemas.microsoft.com/office/powerpoint/2010/main" val="1366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43562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静态成员函数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246769"/>
          </a:xfrm>
          <a:prstGeom prst="rect">
            <a:avLst/>
          </a:prstGeom>
          <a:noFill/>
        </p:spPr>
        <p:txBody>
          <a:bodyPr wrap="square" rtlCol="0">
            <a:spAutoFit/>
          </a:bodyPr>
          <a:lstStyle/>
          <a:p>
            <a:r>
              <a:rPr lang="zh-CN" altLang="en-US" sz="2800" dirty="0"/>
              <a:t>格式：</a:t>
            </a:r>
            <a:r>
              <a:rPr lang="en-US" altLang="zh-CN" sz="2800" dirty="0">
                <a:solidFill>
                  <a:srgbClr val="FF0000"/>
                </a:solidFill>
              </a:rPr>
              <a:t>static </a:t>
            </a:r>
            <a:r>
              <a:rPr lang="zh-CN" altLang="en-US" sz="2800" dirty="0">
                <a:solidFill>
                  <a:srgbClr val="FF0000"/>
                </a:solidFill>
              </a:rPr>
              <a:t>返回类型 静态成员函数名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pPr marL="457200" indent="-457200">
              <a:buFont typeface="Arial" panose="020B0604020202020204" pitchFamily="34" charset="0"/>
              <a:buChar char="•"/>
            </a:pPr>
            <a:r>
              <a:rPr lang="zh-CN" altLang="en-US" sz="2800" dirty="0"/>
              <a:t>没有</a:t>
            </a:r>
            <a:r>
              <a:rPr lang="en-US" altLang="zh-CN" sz="2800" dirty="0"/>
              <a:t>this</a:t>
            </a:r>
            <a:r>
              <a:rPr lang="zh-CN" altLang="en-US" sz="2800" dirty="0"/>
              <a:t>指针</a:t>
            </a:r>
            <a:endParaRPr lang="en-US" altLang="zh-CN" sz="2800" dirty="0"/>
          </a:p>
          <a:p>
            <a:pPr marL="457200" indent="-457200">
              <a:buFont typeface="Arial" panose="020B0604020202020204" pitchFamily="34" charset="0"/>
              <a:buChar char="•"/>
            </a:pPr>
            <a:r>
              <a:rPr lang="zh-CN" altLang="en-US" sz="2800" dirty="0"/>
              <a:t>静态成员函数可以在类内定义，也可以在类外定义</a:t>
            </a:r>
            <a:endParaRPr lang="en-US" altLang="zh-CN" sz="2800" dirty="0"/>
          </a:p>
          <a:p>
            <a:pPr marL="457200" indent="-457200">
              <a:buFont typeface="Arial" panose="020B0604020202020204" pitchFamily="34" charset="0"/>
              <a:buChar char="•"/>
            </a:pPr>
            <a:r>
              <a:rPr lang="zh-CN" altLang="en-US" sz="2800" dirty="0"/>
              <a:t>在类外定义时，和普通成员函数的定义格式相同，而不要使用</a:t>
            </a:r>
            <a:r>
              <a:rPr lang="en-US" altLang="zh-CN" sz="2800" dirty="0"/>
              <a:t>static</a:t>
            </a:r>
            <a:r>
              <a:rPr lang="zh-CN" altLang="en-US" sz="2800" dirty="0"/>
              <a:t>前缀</a:t>
            </a:r>
          </a:p>
        </p:txBody>
      </p:sp>
      <p:pic>
        <p:nvPicPr>
          <p:cNvPr id="5" name="图片 4">
            <a:extLst>
              <a:ext uri="{FF2B5EF4-FFF2-40B4-BE49-F238E27FC236}">
                <a16:creationId xmlns:a16="http://schemas.microsoft.com/office/drawing/2014/main" id="{E018D922-D9C5-43A3-91E4-F7BF2CF3AAAC}"/>
              </a:ext>
            </a:extLst>
          </p:cNvPr>
          <p:cNvPicPr>
            <a:picLocks noChangeAspect="1"/>
          </p:cNvPicPr>
          <p:nvPr/>
        </p:nvPicPr>
        <p:blipFill>
          <a:blip r:embed="rId5"/>
          <a:stretch>
            <a:fillRect/>
          </a:stretch>
        </p:blipFill>
        <p:spPr>
          <a:xfrm>
            <a:off x="4169967" y="3428999"/>
            <a:ext cx="3852061" cy="2869828"/>
          </a:xfrm>
          <a:prstGeom prst="rect">
            <a:avLst/>
          </a:prstGeom>
        </p:spPr>
      </p:pic>
    </p:spTree>
    <p:extLst>
      <p:ext uri="{BB962C8B-B14F-4D97-AF65-F5344CB8AC3E}">
        <p14:creationId xmlns:p14="http://schemas.microsoft.com/office/powerpoint/2010/main" val="26391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4.1</a:t>
              </a:r>
            </a:p>
          </p:txBody>
        </p:sp>
      </p:grpSp>
    </p:spTree>
    <p:extLst>
      <p:ext uri="{BB962C8B-B14F-4D97-AF65-F5344CB8AC3E}">
        <p14:creationId xmlns:p14="http://schemas.microsoft.com/office/powerpoint/2010/main" val="36278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r>
              <a:rPr lang="zh-CN" altLang="en-US" sz="2800" dirty="0"/>
              <a:t>格式：</a:t>
            </a:r>
            <a:r>
              <a:rPr lang="zh-CN" altLang="en-US" sz="2800" dirty="0">
                <a:solidFill>
                  <a:srgbClr val="FF0000"/>
                </a:solidFill>
              </a:rPr>
              <a:t>类型</a:t>
            </a:r>
            <a:r>
              <a:rPr lang="en-US" altLang="zh-CN" sz="2800" dirty="0">
                <a:solidFill>
                  <a:srgbClr val="FF0000"/>
                </a:solidFill>
              </a:rPr>
              <a:t>&amp; </a:t>
            </a:r>
            <a:r>
              <a:rPr lang="zh-CN" altLang="en-US" sz="2800" dirty="0">
                <a:solidFill>
                  <a:srgbClr val="FF0000"/>
                </a:solidFill>
              </a:rPr>
              <a:t>引用名 </a:t>
            </a:r>
            <a:r>
              <a:rPr lang="en-US" altLang="zh-CN" sz="2800" dirty="0">
                <a:solidFill>
                  <a:srgbClr val="FF0000"/>
                </a:solidFill>
              </a:rPr>
              <a:t>= </a:t>
            </a:r>
            <a:r>
              <a:rPr lang="zh-CN" altLang="en-US" sz="2800" dirty="0">
                <a:solidFill>
                  <a:srgbClr val="FF0000"/>
                </a:solidFill>
              </a:rPr>
              <a:t>变量名</a:t>
            </a:r>
            <a:endParaRPr lang="en-US" altLang="zh-CN" sz="2800" dirty="0">
              <a:solidFill>
                <a:srgbClr val="FF0000"/>
              </a:solidFill>
            </a:endParaRPr>
          </a:p>
          <a:p>
            <a:r>
              <a:rPr lang="zh-CN" altLang="en-US" sz="2800" dirty="0"/>
              <a:t>作用：函数参数、函数返回值</a:t>
            </a:r>
            <a:endParaRPr lang="en-US" altLang="zh-CN" sz="2800" dirty="0"/>
          </a:p>
          <a:p>
            <a:pPr marL="457200" indent="-457200">
              <a:buFont typeface="Arial" panose="020B0604020202020204" pitchFamily="34" charset="0"/>
              <a:buChar char="•"/>
            </a:pPr>
            <a:r>
              <a:rPr lang="zh-CN" altLang="en-US" sz="2800" dirty="0"/>
              <a:t>由于引用的只需要传递对象的地址，在传递大型对象时，可以提高代码效率</a:t>
            </a:r>
            <a:endParaRPr lang="en-US" altLang="zh-CN" sz="2800" dirty="0"/>
          </a:p>
          <a:p>
            <a:pPr marL="457200" indent="-457200">
              <a:buFont typeface="Arial" panose="020B0604020202020204" pitchFamily="34" charset="0"/>
              <a:buChar char="•"/>
            </a:pPr>
            <a:r>
              <a:rPr lang="zh-CN" altLang="en-US" sz="2800" dirty="0"/>
              <a:t>函数参数：值的双向传递</a:t>
            </a:r>
            <a:endParaRPr lang="en-US" altLang="zh-CN" sz="2800" dirty="0"/>
          </a:p>
          <a:p>
            <a:pPr marL="457200" indent="-457200">
              <a:buFont typeface="Arial" panose="020B0604020202020204" pitchFamily="34" charset="0"/>
              <a:buChar char="•"/>
            </a:pPr>
            <a:r>
              <a:rPr lang="zh-CN" altLang="en-US" sz="2800" dirty="0"/>
              <a:t>函数返回值：实际上是返回了一个变量的地址，这使得函数调用能够出现在赋值语句的左边。</a:t>
            </a:r>
            <a:r>
              <a:rPr lang="zh-CN" altLang="en-US" sz="2800" dirty="0">
                <a:solidFill>
                  <a:srgbClr val="FF0000"/>
                </a:solidFill>
              </a:rPr>
              <a:t>注意返回值不能是临时变量的引用</a:t>
            </a:r>
          </a:p>
        </p:txBody>
      </p:sp>
      <p:pic>
        <p:nvPicPr>
          <p:cNvPr id="4" name="图片 3">
            <a:extLst>
              <a:ext uri="{FF2B5EF4-FFF2-40B4-BE49-F238E27FC236}">
                <a16:creationId xmlns:a16="http://schemas.microsoft.com/office/drawing/2014/main" id="{C3D953AA-356C-44FD-A824-E9797085B3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82541" y="4291167"/>
            <a:ext cx="4559263" cy="2240753"/>
          </a:xfrm>
          <a:prstGeom prst="rect">
            <a:avLst/>
          </a:prstGeom>
        </p:spPr>
      </p:pic>
      <p:pic>
        <p:nvPicPr>
          <p:cNvPr id="6" name="图片 5">
            <a:extLst>
              <a:ext uri="{FF2B5EF4-FFF2-40B4-BE49-F238E27FC236}">
                <a16:creationId xmlns:a16="http://schemas.microsoft.com/office/drawing/2014/main" id="{DCBF8FAA-9099-47B2-A6C5-CFE3CFF71796}"/>
              </a:ext>
            </a:extLst>
          </p:cNvPr>
          <p:cNvPicPr>
            <a:picLocks noChangeAspect="1"/>
          </p:cNvPicPr>
          <p:nvPr/>
        </p:nvPicPr>
        <p:blipFill>
          <a:blip r:embed="rId6"/>
          <a:stretch>
            <a:fillRect/>
          </a:stretch>
        </p:blipFill>
        <p:spPr>
          <a:xfrm>
            <a:off x="1050196" y="4470923"/>
            <a:ext cx="4162167" cy="1658529"/>
          </a:xfrm>
          <a:prstGeom prst="rect">
            <a:avLst/>
          </a:prstGeom>
        </p:spPr>
      </p:pic>
    </p:spTree>
    <p:extLst>
      <p:ext uri="{BB962C8B-B14F-4D97-AF65-F5344CB8AC3E}">
        <p14:creationId xmlns:p14="http://schemas.microsoft.com/office/powerpoint/2010/main" val="37093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8021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格式：</a:t>
            </a:r>
            <a:r>
              <a:rPr lang="zh-CN" altLang="en-US" sz="2800" dirty="0">
                <a:solidFill>
                  <a:srgbClr val="FF0000"/>
                </a:solidFill>
              </a:rPr>
              <a:t>类名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r>
              <a:rPr lang="zh-CN" altLang="en-US" sz="2800" dirty="0"/>
              <a:t>默认构造函数：</a:t>
            </a:r>
            <a:endParaRPr lang="en-US" altLang="zh-CN" sz="2800" dirty="0"/>
          </a:p>
          <a:p>
            <a:pPr marL="457200" indent="-457200">
              <a:buFont typeface="Arial" panose="020B0604020202020204" pitchFamily="34" charset="0"/>
              <a:buChar char="•"/>
            </a:pPr>
            <a:r>
              <a:rPr lang="zh-CN" altLang="en-US" sz="2800" dirty="0"/>
              <a:t>如果类没有定义构造函数，系统会自动生成一个默认的构造函数，这个函数在定义对象时可以被默认调用。这个构造函数不含有参数，也不会对数据成员进行初始化。</a:t>
            </a:r>
            <a:endParaRPr lang="en-US" altLang="zh-CN" sz="2800" dirty="0"/>
          </a:p>
          <a:p>
            <a:r>
              <a:rPr lang="zh-CN" altLang="en-US" sz="2800" dirty="0"/>
              <a:t>无参构造函数：</a:t>
            </a:r>
            <a:endParaRPr lang="en-US" altLang="zh-CN" sz="2800" dirty="0"/>
          </a:p>
          <a:p>
            <a:pPr marL="457200" indent="-457200">
              <a:buFont typeface="Arial" panose="020B0604020202020204" pitchFamily="34" charset="0"/>
              <a:buChar char="•"/>
            </a:pPr>
            <a:r>
              <a:rPr lang="zh-CN" altLang="en-US" sz="2800" dirty="0"/>
              <a:t>创建对象实例时，如果没有传入参数，则会调用无参构造函数</a:t>
            </a:r>
            <a:endParaRPr lang="en-US" altLang="zh-CN" sz="2800" dirty="0"/>
          </a:p>
          <a:p>
            <a:r>
              <a:rPr lang="zh-CN" altLang="en-US" sz="2800" dirty="0"/>
              <a:t>初始化列表：</a:t>
            </a:r>
            <a:endParaRPr lang="en-US" altLang="zh-CN" sz="2800" dirty="0"/>
          </a:p>
          <a:p>
            <a:pPr marL="457200" indent="-457200">
              <a:buFont typeface="Arial" panose="020B0604020202020204" pitchFamily="34" charset="0"/>
              <a:buChar char="•"/>
            </a:pPr>
            <a:r>
              <a:rPr lang="zh-CN" altLang="en-US" sz="2800" dirty="0"/>
              <a:t>引用成员变量、</a:t>
            </a:r>
            <a:r>
              <a:rPr lang="en-US" altLang="zh-CN" sz="2800" dirty="0"/>
              <a:t>const</a:t>
            </a:r>
            <a:r>
              <a:rPr lang="zh-CN" altLang="en-US" sz="2800" dirty="0"/>
              <a:t>成员变量、自定义类成员</a:t>
            </a:r>
            <a:r>
              <a:rPr lang="en-US" altLang="zh-CN" sz="2800" dirty="0"/>
              <a:t>(</a:t>
            </a:r>
            <a:r>
              <a:rPr lang="zh-CN" altLang="en-US" sz="2800" dirty="0"/>
              <a:t>且无无参构造函数</a:t>
            </a:r>
            <a:r>
              <a:rPr lang="en-US" altLang="zh-CN" sz="2800" dirty="0"/>
              <a:t>)</a:t>
            </a:r>
            <a:r>
              <a:rPr lang="zh-CN" altLang="en-US" sz="2800" dirty="0"/>
              <a:t>，必须放在初始化列表中，因为这些成员变量</a:t>
            </a:r>
            <a:r>
              <a:rPr lang="zh-CN" altLang="en-US" sz="2800" dirty="0">
                <a:solidFill>
                  <a:srgbClr val="FF0000"/>
                </a:solidFill>
              </a:rPr>
              <a:t>不能先定义再赋值</a:t>
            </a:r>
            <a:endParaRPr lang="en-US" altLang="zh-CN" sz="2800" dirty="0">
              <a:solidFill>
                <a:srgbClr val="FF0000"/>
              </a:solidFill>
            </a:endParaRPr>
          </a:p>
        </p:txBody>
      </p:sp>
    </p:spTree>
    <p:extLst>
      <p:ext uri="{BB962C8B-B14F-4D97-AF65-F5344CB8AC3E}">
        <p14:creationId xmlns:p14="http://schemas.microsoft.com/office/powerpoint/2010/main" val="238080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8021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pic>
        <p:nvPicPr>
          <p:cNvPr id="4" name="图片 3">
            <a:extLst>
              <a:ext uri="{FF2B5EF4-FFF2-40B4-BE49-F238E27FC236}">
                <a16:creationId xmlns:a16="http://schemas.microsoft.com/office/drawing/2014/main" id="{D8813E74-8E45-465B-B100-B9D9C05C9EC1}"/>
              </a:ext>
            </a:extLst>
          </p:cNvPr>
          <p:cNvPicPr>
            <a:picLocks noChangeAspect="1"/>
          </p:cNvPicPr>
          <p:nvPr/>
        </p:nvPicPr>
        <p:blipFill>
          <a:blip r:embed="rId5"/>
          <a:stretch>
            <a:fillRect/>
          </a:stretch>
        </p:blipFill>
        <p:spPr>
          <a:xfrm>
            <a:off x="1964516" y="1296769"/>
            <a:ext cx="8262967" cy="4264461"/>
          </a:xfrm>
          <a:prstGeom prst="rect">
            <a:avLst/>
          </a:prstGeom>
        </p:spPr>
      </p:pic>
    </p:spTree>
    <p:extLst>
      <p:ext uri="{BB962C8B-B14F-4D97-AF65-F5344CB8AC3E}">
        <p14:creationId xmlns:p14="http://schemas.microsoft.com/office/powerpoint/2010/main" val="203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拷贝构造函数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4.2</a:t>
              </a:r>
            </a:p>
          </p:txBody>
        </p:sp>
      </p:grpSp>
    </p:spTree>
    <p:extLst>
      <p:ext uri="{BB962C8B-B14F-4D97-AF65-F5344CB8AC3E}">
        <p14:creationId xmlns:p14="http://schemas.microsoft.com/office/powerpoint/2010/main" val="37597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36702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拷贝构造函数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dirty="0"/>
              <a:t>格式：</a:t>
            </a:r>
            <a:r>
              <a:rPr lang="zh-CN" altLang="en-US" sz="2800" dirty="0">
                <a:solidFill>
                  <a:srgbClr val="FF0000"/>
                </a:solidFill>
              </a:rPr>
              <a:t>类名</a:t>
            </a:r>
            <a:r>
              <a:rPr lang="en-US" altLang="zh-CN" sz="2800" dirty="0">
                <a:solidFill>
                  <a:srgbClr val="FF0000"/>
                </a:solidFill>
              </a:rPr>
              <a:t>(</a:t>
            </a:r>
            <a:r>
              <a:rPr lang="zh-CN" altLang="en-US" sz="2800" dirty="0">
                <a:solidFill>
                  <a:srgbClr val="FF0000"/>
                </a:solidFill>
              </a:rPr>
              <a:t>类名 </a:t>
            </a:r>
            <a:r>
              <a:rPr lang="en-US" altLang="zh-CN" sz="2800" dirty="0">
                <a:solidFill>
                  <a:srgbClr val="FF0000"/>
                </a:solidFill>
              </a:rPr>
              <a:t>&amp;);</a:t>
            </a:r>
          </a:p>
          <a:p>
            <a:r>
              <a:rPr lang="zh-CN" altLang="en-US" sz="2800" dirty="0"/>
              <a:t>特点：</a:t>
            </a:r>
            <a:endParaRPr lang="en-US" altLang="zh-CN" sz="2800" dirty="0"/>
          </a:p>
          <a:p>
            <a:pPr marL="457200" indent="-457200">
              <a:buFont typeface="Arial" panose="020B0604020202020204" pitchFamily="34" charset="0"/>
              <a:buChar char="•"/>
            </a:pPr>
            <a:r>
              <a:rPr lang="zh-CN" altLang="en-US" sz="2800" dirty="0"/>
              <a:t>函数名与类名相同，并且该函数没有返回值</a:t>
            </a:r>
          </a:p>
          <a:p>
            <a:pPr marL="457200" indent="-457200">
              <a:buFont typeface="Arial" panose="020B0604020202020204" pitchFamily="34" charset="0"/>
              <a:buChar char="•"/>
            </a:pPr>
            <a:r>
              <a:rPr lang="zh-CN" altLang="en-US" sz="2800" dirty="0"/>
              <a:t>该函数只有一个参数，并且是同类对象的引用</a:t>
            </a:r>
          </a:p>
          <a:p>
            <a:pPr marL="457200" indent="-457200">
              <a:buFont typeface="Arial" panose="020B0604020202020204" pitchFamily="34" charset="0"/>
              <a:buChar char="•"/>
            </a:pPr>
            <a:r>
              <a:rPr lang="zh-CN" altLang="en-US" sz="2800" dirty="0"/>
              <a:t>每个类都必须有一个拷贝构造函数。如果类中没有定义，则系统会自动生成一个默认拷贝构造函数</a:t>
            </a:r>
          </a:p>
          <a:p>
            <a:r>
              <a:rPr lang="zh-CN" altLang="en-US" sz="2800" dirty="0"/>
              <a:t>调用拷贝构造函数</a:t>
            </a:r>
            <a:endParaRPr lang="en-US" altLang="zh-CN" sz="2800" dirty="0"/>
          </a:p>
          <a:p>
            <a:pPr marL="457200" indent="-457200">
              <a:buFont typeface="Arial" panose="020B0604020202020204" pitchFamily="34" charset="0"/>
              <a:buChar char="•"/>
            </a:pPr>
            <a:r>
              <a:rPr lang="zh-CN" altLang="en-US" sz="2800" dirty="0"/>
              <a:t>明确表示由一个对象初始化另一个对象</a:t>
            </a:r>
            <a:endParaRPr lang="en-US" altLang="zh-CN" sz="2800" dirty="0"/>
          </a:p>
          <a:p>
            <a:pPr marL="457200" indent="-457200">
              <a:buFont typeface="Arial" panose="020B0604020202020204" pitchFamily="34" charset="0"/>
              <a:buChar char="•"/>
            </a:pPr>
            <a:r>
              <a:rPr lang="zh-CN" altLang="en-US" sz="2800" dirty="0"/>
              <a:t>当对象作为函数实参传递给函数形参时</a:t>
            </a:r>
          </a:p>
          <a:p>
            <a:pPr marL="457200" indent="-457200">
              <a:buFont typeface="Arial" panose="020B0604020202020204" pitchFamily="34" charset="0"/>
              <a:buChar char="•"/>
            </a:pPr>
            <a:r>
              <a:rPr lang="zh-CN" altLang="en-US" sz="2800" dirty="0"/>
              <a:t>当对象作为函数的返回值，创建一个临时对象</a:t>
            </a:r>
          </a:p>
        </p:txBody>
      </p:sp>
    </p:spTree>
    <p:extLst>
      <p:ext uri="{BB962C8B-B14F-4D97-AF65-F5344CB8AC3E}">
        <p14:creationId xmlns:p14="http://schemas.microsoft.com/office/powerpoint/2010/main" val="22352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析构函数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4.3</a:t>
              </a:r>
            </a:p>
          </p:txBody>
        </p:sp>
      </p:grpSp>
    </p:spTree>
    <p:extLst>
      <p:ext uri="{BB962C8B-B14F-4D97-AF65-F5344CB8AC3E}">
        <p14:creationId xmlns:p14="http://schemas.microsoft.com/office/powerpoint/2010/main" val="96756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析构函数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r>
              <a:rPr lang="zh-CN" altLang="en-US" sz="2800" dirty="0"/>
              <a:t>格式：</a:t>
            </a:r>
            <a:r>
              <a:rPr lang="en-US" altLang="zh-CN" sz="2800" dirty="0">
                <a:solidFill>
                  <a:srgbClr val="FF0000"/>
                </a:solidFill>
              </a:rPr>
              <a:t>~</a:t>
            </a:r>
            <a:r>
              <a:rPr lang="zh-CN" altLang="en-US" sz="2800" dirty="0">
                <a:solidFill>
                  <a:srgbClr val="FF0000"/>
                </a:solidFill>
              </a:rPr>
              <a:t>类名</a:t>
            </a:r>
            <a:r>
              <a:rPr lang="en-US" altLang="zh-CN" sz="2800" dirty="0">
                <a:solidFill>
                  <a:srgbClr val="FF0000"/>
                </a:solidFill>
              </a:rPr>
              <a:t>();</a:t>
            </a:r>
          </a:p>
          <a:p>
            <a:r>
              <a:rPr lang="zh-CN" altLang="en-US" sz="2800" dirty="0"/>
              <a:t>特点：</a:t>
            </a:r>
            <a:endParaRPr lang="en-US" altLang="zh-CN" sz="2800" dirty="0"/>
          </a:p>
          <a:p>
            <a:pPr marL="457200" indent="-457200">
              <a:buFont typeface="Arial" panose="020B0604020202020204" pitchFamily="34" charset="0"/>
              <a:buChar char="•"/>
            </a:pPr>
            <a:r>
              <a:rPr lang="zh-CN" altLang="en-US" sz="2800" dirty="0"/>
              <a:t>析构函数名是由“</a:t>
            </a:r>
            <a:r>
              <a:rPr lang="en-US" altLang="zh-CN" sz="2800" dirty="0"/>
              <a:t>~”</a:t>
            </a:r>
            <a:r>
              <a:rPr lang="zh-CN" altLang="en-US" sz="2800" dirty="0"/>
              <a:t>加类名组成，区别于构造函数</a:t>
            </a:r>
          </a:p>
          <a:p>
            <a:pPr marL="457200" indent="-457200">
              <a:buFont typeface="Arial" panose="020B0604020202020204" pitchFamily="34" charset="0"/>
              <a:buChar char="•"/>
            </a:pPr>
            <a:r>
              <a:rPr lang="zh-CN" altLang="en-US" sz="2800" dirty="0"/>
              <a:t>析构函数没有参数、没有返回值，而且不能重载</a:t>
            </a:r>
          </a:p>
          <a:p>
            <a:pPr marL="457200" indent="-457200">
              <a:buFont typeface="Arial" panose="020B0604020202020204" pitchFamily="34" charset="0"/>
              <a:buChar char="•"/>
            </a:pPr>
            <a:r>
              <a:rPr lang="zh-CN" altLang="en-US" sz="2800" dirty="0"/>
              <a:t>一个类有且仅有一个析构函数，且应为</a:t>
            </a:r>
            <a:r>
              <a:rPr lang="en-US" altLang="zh-CN" sz="2800" dirty="0"/>
              <a:t>public</a:t>
            </a:r>
            <a:endParaRPr lang="zh-CN" altLang="en-US" sz="2800" dirty="0"/>
          </a:p>
          <a:p>
            <a:pPr marL="457200" indent="-457200">
              <a:buFont typeface="Arial" panose="020B0604020202020204" pitchFamily="34" charset="0"/>
              <a:buChar char="•"/>
            </a:pPr>
            <a:r>
              <a:rPr lang="zh-CN" altLang="en-US" sz="2800" dirty="0"/>
              <a:t>在对象的生命期结束前，由系统自动调用析构函数</a:t>
            </a:r>
          </a:p>
          <a:p>
            <a:pPr marL="457200" indent="-457200">
              <a:buFont typeface="Arial" panose="020B0604020202020204" pitchFamily="34" charset="0"/>
              <a:buChar char="•"/>
            </a:pPr>
            <a:r>
              <a:rPr lang="zh-CN" altLang="en-US" sz="2800" dirty="0"/>
              <a:t>如果没有定义析构函数，系统会自动生成一个默认的析构函数，这个析构函数不做任何事情</a:t>
            </a:r>
          </a:p>
          <a:p>
            <a:endParaRPr lang="en-US" altLang="zh-CN" sz="2800" dirty="0"/>
          </a:p>
        </p:txBody>
      </p:sp>
    </p:spTree>
    <p:extLst>
      <p:ext uri="{BB962C8B-B14F-4D97-AF65-F5344CB8AC3E}">
        <p14:creationId xmlns:p14="http://schemas.microsoft.com/office/powerpoint/2010/main" val="116422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en-US" altLang="zh-CN"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this </a:t>
            </a: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指针</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4.4</a:t>
              </a:r>
            </a:p>
          </p:txBody>
        </p:sp>
      </p:grpSp>
    </p:spTree>
    <p:extLst>
      <p:ext uri="{BB962C8B-B14F-4D97-AF65-F5344CB8AC3E}">
        <p14:creationId xmlns:p14="http://schemas.microsoft.com/office/powerpoint/2010/main" val="414171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this</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this</a:t>
            </a:r>
            <a:r>
              <a:rPr lang="zh-CN" altLang="en-US" sz="2800" dirty="0"/>
              <a:t>指针是一个隐含于每一个成员函数中的特殊指针。它指向正操作该成员函数的对象。当对一个对象调用成员函数时，编译程序先将对象的地址赋给</a:t>
            </a:r>
            <a:r>
              <a:rPr lang="en-US" altLang="zh-CN" sz="2800" dirty="0"/>
              <a:t>this</a:t>
            </a:r>
            <a:r>
              <a:rPr lang="zh-CN" altLang="en-US" sz="2800" dirty="0"/>
              <a:t>指针，然后调用成员函数。每次成员函数存取数据成员时，</a:t>
            </a:r>
            <a:r>
              <a:rPr lang="en-US" altLang="zh-CN" sz="2800" dirty="0"/>
              <a:t>C++</a:t>
            </a:r>
            <a:r>
              <a:rPr lang="zh-CN" altLang="en-US" sz="2800" dirty="0"/>
              <a:t>编译器将根据</a:t>
            </a:r>
            <a:r>
              <a:rPr lang="en-US" altLang="zh-CN" sz="2800" dirty="0"/>
              <a:t>this</a:t>
            </a:r>
            <a:r>
              <a:rPr lang="zh-CN" altLang="en-US" sz="2800" dirty="0"/>
              <a:t>指针所指向的对象来确定应该引用哪一个对象的数据成员</a:t>
            </a:r>
          </a:p>
          <a:p>
            <a:pPr marL="457200" indent="-457200">
              <a:buFont typeface="Arial" panose="020B0604020202020204" pitchFamily="34" charset="0"/>
              <a:buChar char="•"/>
            </a:pPr>
            <a:r>
              <a:rPr lang="zh-CN" altLang="en-US" sz="2800" dirty="0"/>
              <a:t>通常</a:t>
            </a:r>
            <a:r>
              <a:rPr lang="en-US" altLang="zh-CN" sz="2800" dirty="0"/>
              <a:t>this</a:t>
            </a:r>
            <a:r>
              <a:rPr lang="zh-CN" altLang="en-US" sz="2800" dirty="0"/>
              <a:t>指针在系统中是隐含存在的，也可以把它显式表示出来</a:t>
            </a:r>
          </a:p>
          <a:p>
            <a:r>
              <a:rPr lang="zh-CN" altLang="en-US" sz="2800" dirty="0"/>
              <a:t>注意：静态函数成员没有</a:t>
            </a:r>
            <a:r>
              <a:rPr lang="en-US" altLang="zh-CN" sz="2800" dirty="0"/>
              <a:t>this</a:t>
            </a:r>
            <a:r>
              <a:rPr lang="zh-CN" altLang="en-US" sz="2800" dirty="0"/>
              <a:t>指针</a:t>
            </a:r>
          </a:p>
          <a:p>
            <a:pPr marL="457200" indent="-45720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531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4.5</a:t>
              </a:r>
            </a:p>
          </p:txBody>
        </p:sp>
      </p:grpSp>
    </p:spTree>
    <p:extLst>
      <p:ext uri="{BB962C8B-B14F-4D97-AF65-F5344CB8AC3E}">
        <p14:creationId xmlns:p14="http://schemas.microsoft.com/office/powerpoint/2010/main" val="27356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类的数据成员不但可以是基本类型，而且也可以是自定义类型，当然也可以是类的对象</a:t>
            </a:r>
          </a:p>
          <a:p>
            <a:pPr marL="457200" indent="-457200">
              <a:buFont typeface="Arial" panose="020B0604020202020204" pitchFamily="34" charset="0"/>
              <a:buChar char="•"/>
            </a:pPr>
            <a:r>
              <a:rPr lang="zh-CN" altLang="en-US" sz="2800" dirty="0"/>
              <a:t>所谓类的组合是指一个类内嵌其它类的对象作为本类的成员。两者之间是包含与被包含的关系</a:t>
            </a:r>
            <a:endParaRPr lang="en-US" altLang="zh-CN" sz="2800" dirty="0"/>
          </a:p>
          <a:p>
            <a:r>
              <a:rPr lang="zh-CN" altLang="en-US" sz="2800" dirty="0"/>
              <a:t>在创建一个组合类的对象时，不仅它自身的构造函数将被调用，而且其内嵌对象的构造函数也将被调用。这时构造函数调用的顺序为：</a:t>
            </a:r>
          </a:p>
          <a:p>
            <a:pPr marL="457200" indent="-457200">
              <a:buFont typeface="Arial" panose="020B0604020202020204" pitchFamily="34" charset="0"/>
              <a:buChar char="•"/>
            </a:pPr>
            <a:r>
              <a:rPr lang="zh-CN" altLang="en-US" sz="2800" dirty="0"/>
              <a:t>调用内嵌对象的构造函数，调用顺序按照内嵌对象在组合类的声明中出现的先后顺序依次调用</a:t>
            </a:r>
            <a:endParaRPr lang="en-US" altLang="zh-CN" sz="2800" dirty="0"/>
          </a:p>
          <a:p>
            <a:pPr marL="457200" indent="-457200">
              <a:buFont typeface="Arial" panose="020B0604020202020204" pitchFamily="34" charset="0"/>
              <a:buChar char="•"/>
            </a:pPr>
            <a:r>
              <a:rPr lang="zh-CN" altLang="en-US" sz="2800" dirty="0"/>
              <a:t>执行本类构造函数的函数体</a:t>
            </a:r>
            <a:endParaRPr lang="en-US" altLang="zh-CN" sz="2800" dirty="0"/>
          </a:p>
          <a:p>
            <a:r>
              <a:rPr lang="zh-CN" altLang="en-US" sz="2800" dirty="0"/>
              <a:t>析构函数的调用顺序与构造函数刚好相反</a:t>
            </a:r>
          </a:p>
          <a:p>
            <a:pPr marL="457200" indent="-45720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11132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在</a:t>
            </a:r>
            <a:r>
              <a:rPr lang="zh-CN" altLang="en-US" sz="2800" dirty="0">
                <a:solidFill>
                  <a:srgbClr val="FF0000"/>
                </a:solidFill>
              </a:rPr>
              <a:t>变量声明时出现的</a:t>
            </a:r>
            <a:r>
              <a:rPr lang="en-US" altLang="zh-CN" sz="2800" dirty="0">
                <a:solidFill>
                  <a:srgbClr val="FF0000"/>
                </a:solidFill>
              </a:rPr>
              <a:t>&amp;</a:t>
            </a:r>
            <a:r>
              <a:rPr lang="zh-CN" altLang="en-US" sz="2800" dirty="0"/>
              <a:t>才是引用，其他地方出现的</a:t>
            </a:r>
            <a:r>
              <a:rPr lang="en-US" altLang="zh-CN" sz="2800" dirty="0"/>
              <a:t>&amp;</a:t>
            </a:r>
            <a:r>
              <a:rPr lang="zh-CN" altLang="en-US" sz="2800" dirty="0"/>
              <a:t>都是取地址</a:t>
            </a:r>
            <a:endParaRPr lang="en-US" altLang="zh-CN" sz="2800" dirty="0"/>
          </a:p>
          <a:p>
            <a:pPr marL="457200" indent="-457200">
              <a:buFont typeface="Arial" panose="020B0604020202020204" pitchFamily="34" charset="0"/>
              <a:buChar char="•"/>
            </a:pPr>
            <a:r>
              <a:rPr lang="zh-CN" altLang="en-US" sz="2800" dirty="0"/>
              <a:t>引用是变量的别名，必须</a:t>
            </a:r>
            <a:r>
              <a:rPr lang="zh-CN" altLang="en-US" sz="2800" dirty="0">
                <a:solidFill>
                  <a:srgbClr val="FF0000"/>
                </a:solidFill>
              </a:rPr>
              <a:t>在定义时进行初始化</a:t>
            </a:r>
            <a:r>
              <a:rPr lang="zh-CN" altLang="en-US" sz="2800" dirty="0"/>
              <a:t>，不能在定义完后再赋值</a:t>
            </a:r>
            <a:endParaRPr lang="en-US" altLang="zh-CN" sz="2800" dirty="0"/>
          </a:p>
          <a:p>
            <a:pPr marL="457200" indent="-457200">
              <a:buFont typeface="Arial" panose="020B0604020202020204" pitchFamily="34" charset="0"/>
              <a:buChar char="•"/>
            </a:pPr>
            <a:r>
              <a:rPr lang="zh-CN" altLang="en-US" sz="2800" dirty="0"/>
              <a:t>引用本身不是对象，因此无法定义引用的引用</a:t>
            </a:r>
            <a:endParaRPr lang="en-US" altLang="zh-CN" sz="2800" dirty="0"/>
          </a:p>
          <a:p>
            <a:pPr marL="457200" indent="-457200">
              <a:buFont typeface="Arial" panose="020B0604020202020204" pitchFamily="34" charset="0"/>
              <a:buChar char="•"/>
            </a:pPr>
            <a:r>
              <a:rPr lang="zh-CN" altLang="en-US" sz="2800" dirty="0"/>
              <a:t>不能用指针指向引用对象，但是可以对指针对象生成一个引用</a:t>
            </a:r>
            <a:endParaRPr lang="en-US" altLang="zh-CN" sz="2800" dirty="0"/>
          </a:p>
          <a:p>
            <a:pPr marL="457200" indent="-457200">
              <a:buFont typeface="Arial" panose="020B0604020202020204" pitchFamily="34" charset="0"/>
              <a:buChar char="•"/>
            </a:pPr>
            <a:r>
              <a:rPr lang="zh-CN" altLang="en-US" sz="2800" dirty="0"/>
              <a:t>不能定义引用的数组</a:t>
            </a:r>
            <a:endParaRPr lang="en-US" altLang="zh-CN" sz="2800" dirty="0"/>
          </a:p>
        </p:txBody>
      </p:sp>
      <p:pic>
        <p:nvPicPr>
          <p:cNvPr id="8" name="图片 7">
            <a:extLst>
              <a:ext uri="{FF2B5EF4-FFF2-40B4-BE49-F238E27FC236}">
                <a16:creationId xmlns:a16="http://schemas.microsoft.com/office/drawing/2014/main" id="{64AAB91C-92C1-4E74-B54B-652A73BD80EF}"/>
              </a:ext>
            </a:extLst>
          </p:cNvPr>
          <p:cNvPicPr>
            <a:picLocks noChangeAspect="1"/>
          </p:cNvPicPr>
          <p:nvPr/>
        </p:nvPicPr>
        <p:blipFill>
          <a:blip r:embed="rId5"/>
          <a:stretch>
            <a:fillRect/>
          </a:stretch>
        </p:blipFill>
        <p:spPr>
          <a:xfrm>
            <a:off x="3733593" y="4291167"/>
            <a:ext cx="4724809" cy="1966130"/>
          </a:xfrm>
          <a:prstGeom prst="rect">
            <a:avLst/>
          </a:prstGeom>
        </p:spPr>
      </p:pic>
    </p:spTree>
    <p:extLst>
      <p:ext uri="{BB962C8B-B14F-4D97-AF65-F5344CB8AC3E}">
        <p14:creationId xmlns:p14="http://schemas.microsoft.com/office/powerpoint/2010/main" val="401954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pic>
        <p:nvPicPr>
          <p:cNvPr id="5" name="图片 4">
            <a:extLst>
              <a:ext uri="{FF2B5EF4-FFF2-40B4-BE49-F238E27FC236}">
                <a16:creationId xmlns:a16="http://schemas.microsoft.com/office/drawing/2014/main" id="{A2B2F0FF-7E06-4A5B-AD25-DB013DBEC69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01250" y="911816"/>
            <a:ext cx="4389500" cy="5034367"/>
          </a:xfrm>
          <a:prstGeom prst="rect">
            <a:avLst/>
          </a:prstGeom>
        </p:spPr>
      </p:pic>
    </p:spTree>
    <p:extLst>
      <p:ext uri="{BB962C8B-B14F-4D97-AF65-F5344CB8AC3E}">
        <p14:creationId xmlns:p14="http://schemas.microsoft.com/office/powerpoint/2010/main" val="35008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4.6</a:t>
              </a:r>
            </a:p>
          </p:txBody>
        </p:sp>
      </p:grpSp>
    </p:spTree>
    <p:extLst>
      <p:ext uri="{BB962C8B-B14F-4D97-AF65-F5344CB8AC3E}">
        <p14:creationId xmlns:p14="http://schemas.microsoft.com/office/powerpoint/2010/main" val="412374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en-US" altLang="zh-CN" sz="2800" b="1" dirty="0">
                <a:latin typeface="仿宋" panose="02010609060101010101" pitchFamily="49" charset="-122"/>
                <a:ea typeface="仿宋" panose="02010609060101010101" pitchFamily="49" charset="-122"/>
              </a:rPr>
              <a:t>class   </a:t>
            </a:r>
            <a:r>
              <a:rPr lang="zh-CN" altLang="en-US" sz="2800" b="1" dirty="0">
                <a:latin typeface="仿宋" panose="02010609060101010101" pitchFamily="49" charset="-122"/>
                <a:ea typeface="仿宋" panose="02010609060101010101" pitchFamily="49" charset="-122"/>
              </a:rPr>
              <a:t>派生</a:t>
            </a:r>
            <a:r>
              <a:rPr lang="zh-CN" altLang="zh-CN" sz="2800" b="1" dirty="0">
                <a:latin typeface="仿宋" panose="02010609060101010101" pitchFamily="49" charset="-122"/>
                <a:ea typeface="仿宋" panose="02010609060101010101" pitchFamily="49" charset="-122"/>
              </a:rPr>
              <a:t>类名</a:t>
            </a:r>
            <a:r>
              <a:rPr lang="en-US" altLang="zh-CN" sz="2800" b="1" dirty="0">
                <a:latin typeface="仿宋" panose="02010609060101010101" pitchFamily="49" charset="-122"/>
                <a:ea typeface="仿宋" panose="02010609060101010101" pitchFamily="49" charset="-122"/>
              </a:rPr>
              <a:t> : </a:t>
            </a:r>
            <a:r>
              <a:rPr lang="zh-CN" altLang="en-US" sz="2800" b="1" dirty="0">
                <a:latin typeface="仿宋" panose="02010609060101010101" pitchFamily="49" charset="-122"/>
                <a:ea typeface="仿宋" panose="02010609060101010101" pitchFamily="49" charset="-122"/>
              </a:rPr>
              <a:t>继承方式 基类名</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private:</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protected:</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public:</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9050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C++</a:t>
            </a:r>
            <a:r>
              <a:rPr lang="zh-CN" altLang="en-US" sz="2800" dirty="0">
                <a:latin typeface="仿宋" panose="02010609060101010101" pitchFamily="49" charset="-122"/>
                <a:ea typeface="仿宋" panose="02010609060101010101" pitchFamily="49" charset="-122"/>
              </a:rPr>
              <a:t>允许派生类中的成员与基类的成员名字相同</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此时，派生类的同名成员会覆盖基类的同名成员</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但是，</a:t>
            </a:r>
            <a:r>
              <a:rPr lang="en-US" altLang="zh-CN" sz="2800" dirty="0">
                <a:latin typeface="仿宋" panose="02010609060101010101" pitchFamily="49" charset="-122"/>
                <a:ea typeface="仿宋" panose="02010609060101010101" pitchFamily="49" charset="-122"/>
              </a:rPr>
              <a:t>C++</a:t>
            </a:r>
            <a:r>
              <a:rPr lang="zh-CN" altLang="en-US" sz="2800" dirty="0">
                <a:latin typeface="仿宋" panose="02010609060101010101" pitchFamily="49" charset="-122"/>
                <a:ea typeface="仿宋" panose="02010609060101010101" pitchFamily="49" charset="-122"/>
              </a:rPr>
              <a:t>还提供了访问声明的机制，允许在派生类中显式地指定基类的成员</a:t>
            </a:r>
          </a:p>
        </p:txBody>
      </p:sp>
      <p:pic>
        <p:nvPicPr>
          <p:cNvPr id="4" name="图片 3">
            <a:extLst>
              <a:ext uri="{FF2B5EF4-FFF2-40B4-BE49-F238E27FC236}">
                <a16:creationId xmlns:a16="http://schemas.microsoft.com/office/drawing/2014/main" id="{0FEE36EB-F712-48E5-BD9C-1A47295DFDBE}"/>
              </a:ext>
            </a:extLst>
          </p:cNvPr>
          <p:cNvPicPr>
            <a:picLocks noChangeAspect="1"/>
          </p:cNvPicPr>
          <p:nvPr/>
        </p:nvPicPr>
        <p:blipFill>
          <a:blip r:embed="rId5"/>
          <a:stretch>
            <a:fillRect/>
          </a:stretch>
        </p:blipFill>
        <p:spPr>
          <a:xfrm>
            <a:off x="2608315" y="2998506"/>
            <a:ext cx="7011946" cy="3310703"/>
          </a:xfrm>
          <a:prstGeom prst="rect">
            <a:avLst/>
          </a:prstGeom>
        </p:spPr>
      </p:pic>
    </p:spTree>
    <p:extLst>
      <p:ext uri="{BB962C8B-B14F-4D97-AF65-F5344CB8AC3E}">
        <p14:creationId xmlns:p14="http://schemas.microsoft.com/office/powerpoint/2010/main" val="18389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graphicFrame>
        <p:nvGraphicFramePr>
          <p:cNvPr id="3" name="表格 2">
            <a:extLst>
              <a:ext uri="{FF2B5EF4-FFF2-40B4-BE49-F238E27FC236}">
                <a16:creationId xmlns:a16="http://schemas.microsoft.com/office/drawing/2014/main" id="{3080FA67-00A7-4139-83E2-EAFE8848CFEB}"/>
              </a:ext>
            </a:extLst>
          </p:cNvPr>
          <p:cNvGraphicFramePr>
            <a:graphicFrameLocks noGrp="1"/>
          </p:cNvGraphicFramePr>
          <p:nvPr>
            <p:extLst>
              <p:ext uri="{D42A27DB-BD31-4B8C-83A1-F6EECF244321}">
                <p14:modId xmlns:p14="http://schemas.microsoft.com/office/powerpoint/2010/main" val="461673739"/>
              </p:ext>
            </p:extLst>
          </p:nvPr>
        </p:nvGraphicFramePr>
        <p:xfrm>
          <a:off x="767998" y="1031129"/>
          <a:ext cx="10656000" cy="5172247"/>
        </p:xfrm>
        <a:graphic>
          <a:graphicData uri="http://schemas.openxmlformats.org/drawingml/2006/table">
            <a:tbl>
              <a:tblPr/>
              <a:tblGrid>
                <a:gridCol w="1137002">
                  <a:extLst>
                    <a:ext uri="{9D8B030D-6E8A-4147-A177-3AD203B41FA5}">
                      <a16:colId xmlns:a16="http://schemas.microsoft.com/office/drawing/2014/main" val="2185003431"/>
                    </a:ext>
                  </a:extLst>
                </a:gridCol>
                <a:gridCol w="2120562">
                  <a:extLst>
                    <a:ext uri="{9D8B030D-6E8A-4147-A177-3AD203B41FA5}">
                      <a16:colId xmlns:a16="http://schemas.microsoft.com/office/drawing/2014/main" val="1993239425"/>
                    </a:ext>
                  </a:extLst>
                </a:gridCol>
                <a:gridCol w="2732683">
                  <a:extLst>
                    <a:ext uri="{9D8B030D-6E8A-4147-A177-3AD203B41FA5}">
                      <a16:colId xmlns:a16="http://schemas.microsoft.com/office/drawing/2014/main" val="1144625631"/>
                    </a:ext>
                  </a:extLst>
                </a:gridCol>
                <a:gridCol w="2701637">
                  <a:extLst>
                    <a:ext uri="{9D8B030D-6E8A-4147-A177-3AD203B41FA5}">
                      <a16:colId xmlns:a16="http://schemas.microsoft.com/office/drawing/2014/main" val="2989388515"/>
                    </a:ext>
                  </a:extLst>
                </a:gridCol>
                <a:gridCol w="1964116">
                  <a:extLst>
                    <a:ext uri="{9D8B030D-6E8A-4147-A177-3AD203B41FA5}">
                      <a16:colId xmlns:a16="http://schemas.microsoft.com/office/drawing/2014/main" val="2035755243"/>
                    </a:ext>
                  </a:extLst>
                </a:gridCol>
              </a:tblGrid>
              <a:tr h="503767">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继承方式</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成员在基类中的特性</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成员在派生类中的特性</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派生类中的成员函数</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派生类的对象</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7442201"/>
                  </a:ext>
                </a:extLst>
              </a:tr>
              <a:tr h="11760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zh-CN" altLang="en-US"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可访问基类和派生</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632118"/>
                  </a:ext>
                </a:extLst>
              </a:tr>
              <a:tr h="1176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1" fontAlgn="base" latinLnBrk="0" hangingPunct="1">
                        <a:lnSpc>
                          <a:spcPct val="100000"/>
                        </a:lnSpc>
                        <a:spcBef>
                          <a:spcPct val="0"/>
                        </a:spcBef>
                        <a:spcAft>
                          <a:spcPct val="0"/>
                        </a:spcAft>
                        <a:buClrTx/>
                        <a:buSzTx/>
                        <a:buFontTx/>
                        <a:buNone/>
                      </a:pPr>
                      <a:endPar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zh-CN" altLang="en-US"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不能访问基类中的</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所有成员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8472923"/>
                  </a:ext>
                </a:extLst>
              </a:tr>
              <a:tr h="1176000">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a;</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b;</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c;</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a;</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b;</a:t>
                      </a: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没有</a:t>
                      </a: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c</a:t>
                      </a: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的访问权（派生类的成员、派生类的子类、派生类对象都不能访问</a:t>
                      </a: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c</a:t>
                      </a: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不能访问基类中的</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所有成员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8767771"/>
                  </a:ext>
                </a:extLst>
              </a:tr>
            </a:tbl>
          </a:graphicData>
        </a:graphic>
      </p:graphicFrame>
    </p:spTree>
    <p:extLst>
      <p:ext uri="{BB962C8B-B14F-4D97-AF65-F5344CB8AC3E}">
        <p14:creationId xmlns:p14="http://schemas.microsoft.com/office/powerpoint/2010/main" val="36644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派生类的构造和析构函数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由于派生类继承了基类的成员，在初始化时，也要同时初始化基类成员。可通过调用基类的构造函数完成初始化</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若基类没有默认</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无参构造函数</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必须显式地调用基类构造函数并提供相应的实参对基类成员进行初始化</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部分数据成员（指派生类当中添加的成员变量）不能先定义再赋值，这些变量需要被初始化</a:t>
            </a:r>
          </a:p>
          <a:p>
            <a:r>
              <a:rPr lang="zh-CN" altLang="en-US" sz="2800" b="1" dirty="0">
                <a:latin typeface="仿宋" panose="02010609060101010101" pitchFamily="49" charset="-122"/>
                <a:ea typeface="仿宋" panose="02010609060101010101" pitchFamily="49" charset="-122"/>
              </a:rPr>
              <a:t>构造和析构函数的执行顺序：</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构造函数：基类</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成员变量，派生类</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析构函数：派生类，成员变量，基类</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8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向上兼容 </a:t>
            </a:r>
            <a:r>
              <a:rPr lang="en-US" altLang="zh-CN" sz="2800" b="1" dirty="0">
                <a:latin typeface="仿宋" panose="02010609060101010101" pitchFamily="49" charset="-122"/>
                <a:ea typeface="仿宋" panose="02010609060101010101" pitchFamily="49" charset="-122"/>
              </a:rPr>
              <a:t>upcasting</a:t>
            </a:r>
          </a:p>
          <a:p>
            <a:r>
              <a:rPr lang="zh-CN" altLang="en-US" sz="2800" dirty="0">
                <a:latin typeface="仿宋" panose="02010609060101010101" pitchFamily="49" charset="-122"/>
                <a:ea typeface="仿宋" panose="02010609060101010101" pitchFamily="49" charset="-122"/>
              </a:rPr>
              <a:t>在公有继承方式下，对于某些场合，一个派生类的对象可以作为基类的对象来使用。也就是说在需要基类对象的任何地方，都可以使用公有派生类的对象来替代。包括以下三种情况：</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派生类的对象可以赋值给基类对象。如：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b;       b=d;</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派生类的对象可以初始化基类的引用。如：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&amp;</a:t>
            </a:r>
            <a:r>
              <a:rPr lang="en-US" altLang="zh-CN" sz="2800" dirty="0" err="1">
                <a:latin typeface="仿宋" panose="02010609060101010101" pitchFamily="49" charset="-122"/>
                <a:ea typeface="仿宋" panose="02010609060101010101" pitchFamily="49" charset="-122"/>
              </a:rPr>
              <a:t>br</a:t>
            </a:r>
            <a:r>
              <a:rPr lang="en-US" altLang="zh-CN" sz="2800" dirty="0">
                <a:latin typeface="仿宋" panose="02010609060101010101" pitchFamily="49" charset="-122"/>
                <a:ea typeface="仿宋" panose="02010609060101010101" pitchFamily="49" charset="-122"/>
              </a:rPr>
              <a:t>=d;</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派生类对象的地址可以赋给指向基类的指针。如：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*pb=&amp;d;</a:t>
            </a:r>
          </a:p>
          <a:p>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110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4.7</a:t>
              </a:r>
            </a:p>
          </p:txBody>
        </p:sp>
      </p:grpSp>
    </p:spTree>
    <p:extLst>
      <p:ext uri="{BB962C8B-B14F-4D97-AF65-F5344CB8AC3E}">
        <p14:creationId xmlns:p14="http://schemas.microsoft.com/office/powerpoint/2010/main" val="42749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虚函数：</a:t>
            </a:r>
            <a:r>
              <a:rPr lang="en-US" altLang="zh-CN" sz="2800" dirty="0">
                <a:solidFill>
                  <a:srgbClr val="FF0000"/>
                </a:solidFill>
                <a:latin typeface="仿宋" panose="02010609060101010101" pitchFamily="49" charset="-122"/>
                <a:ea typeface="仿宋" panose="02010609060101010101" pitchFamily="49" charset="-122"/>
              </a:rPr>
              <a:t>virtual </a:t>
            </a:r>
            <a:r>
              <a:rPr lang="zh-CN" altLang="en-US" sz="2800" dirty="0">
                <a:solidFill>
                  <a:srgbClr val="FF0000"/>
                </a:solidFill>
                <a:latin typeface="仿宋" panose="02010609060101010101" pitchFamily="49" charset="-122"/>
                <a:ea typeface="仿宋" panose="02010609060101010101" pitchFamily="49" charset="-122"/>
              </a:rPr>
              <a:t>返回值类型 函数名</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参数列表</a:t>
            </a:r>
            <a:r>
              <a:rPr lang="en-US" altLang="zh-CN" sz="2800" dirty="0">
                <a:solidFill>
                  <a:srgbClr val="FF0000"/>
                </a:solidFill>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r>
              <a:rPr lang="zh-CN" altLang="zh-CN" sz="2800" dirty="0">
                <a:solidFill>
                  <a:prstClr val="black"/>
                </a:solidFill>
                <a:latin typeface="宋体" panose="02010600030101010101" pitchFamily="2" charset="-122"/>
                <a:sym typeface="+mn-ea"/>
              </a:rPr>
              <a:t>虚函数的定义是在基类中进行的，它是在某</a:t>
            </a:r>
            <a:r>
              <a:rPr lang="zh-CN" altLang="zh-CN" sz="2800" dirty="0">
                <a:solidFill>
                  <a:srgbClr val="FF0000"/>
                </a:solidFill>
                <a:latin typeface="宋体" panose="02010600030101010101" pitchFamily="2" charset="-122"/>
                <a:sym typeface="+mn-ea"/>
              </a:rPr>
              <a:t>基类</a:t>
            </a:r>
            <a:r>
              <a:rPr lang="zh-CN" altLang="zh-CN" sz="2800" dirty="0">
                <a:latin typeface="宋体" panose="02010600030101010101" pitchFamily="2" charset="-122"/>
                <a:sym typeface="+mn-ea"/>
              </a:rPr>
              <a:t>中声明为 </a:t>
            </a:r>
            <a:r>
              <a:rPr lang="zh-CN" altLang="zh-CN" sz="2800" dirty="0">
                <a:solidFill>
                  <a:srgbClr val="FF0000"/>
                </a:solidFill>
                <a:latin typeface="宋体" panose="02010600030101010101" pitchFamily="2" charset="-122"/>
                <a:sym typeface="+mn-ea"/>
              </a:rPr>
              <a:t>virtual</a:t>
            </a:r>
            <a:r>
              <a:rPr lang="zh-CN" altLang="zh-CN" sz="2800" dirty="0">
                <a:solidFill>
                  <a:prstClr val="black"/>
                </a:solidFill>
                <a:latin typeface="宋体" panose="02010600030101010101" pitchFamily="2" charset="-122"/>
                <a:sym typeface="+mn-ea"/>
              </a:rPr>
              <a:t> 并在一个或多个</a:t>
            </a:r>
            <a:r>
              <a:rPr lang="zh-CN" altLang="zh-CN" sz="2800" dirty="0">
                <a:solidFill>
                  <a:srgbClr val="FF0000"/>
                </a:solidFill>
                <a:latin typeface="宋体" panose="02010600030101010101" pitchFamily="2" charset="-122"/>
                <a:sym typeface="+mn-ea"/>
              </a:rPr>
              <a:t>派生类中被重新定义</a:t>
            </a:r>
            <a:r>
              <a:rPr lang="zh-CN" altLang="zh-CN" sz="2800" dirty="0">
                <a:solidFill>
                  <a:prstClr val="black"/>
                </a:solidFill>
                <a:latin typeface="宋体" panose="02010600030101010101" pitchFamily="2" charset="-122"/>
                <a:sym typeface="+mn-ea"/>
              </a:rPr>
              <a:t>的</a:t>
            </a:r>
            <a:r>
              <a:rPr lang="zh-CN" altLang="en-US" sz="2800" dirty="0">
                <a:solidFill>
                  <a:prstClr val="black"/>
                </a:solidFill>
                <a:latin typeface="宋体" panose="02010600030101010101" pitchFamily="2" charset="-122"/>
                <a:sym typeface="+mn-ea"/>
              </a:rPr>
              <a:t>成员函数</a:t>
            </a:r>
            <a:endParaRPr lang="en-US" altLang="zh-CN" sz="2800" u="sng" dirty="0">
              <a:solidFill>
                <a:prstClr val="black"/>
              </a:solidFill>
              <a:latin typeface="宋体" panose="02010600030101010101" pitchFamily="2" charset="-122"/>
              <a:sym typeface="+mn-ea"/>
            </a:endParaRPr>
          </a:p>
          <a:p>
            <a:pPr marL="457200" indent="-457200">
              <a:buFont typeface="Arial" panose="020B0604020202020204" pitchFamily="34" charset="0"/>
              <a:buChar char="•"/>
            </a:pPr>
            <a:r>
              <a:rPr lang="zh-CN" altLang="zh-CN" sz="2800" dirty="0">
                <a:solidFill>
                  <a:prstClr val="black"/>
                </a:solidFill>
                <a:sym typeface="+mn-ea"/>
              </a:rPr>
              <a:t>在程序的运行阶段动态地选择调用基类</a:t>
            </a:r>
            <a:r>
              <a:rPr lang="en-US" altLang="zh-CN" sz="2800" dirty="0">
                <a:solidFill>
                  <a:prstClr val="black"/>
                </a:solidFill>
                <a:sym typeface="+mn-ea"/>
              </a:rPr>
              <a:t>/</a:t>
            </a:r>
            <a:r>
              <a:rPr lang="zh-CN" altLang="en-US" sz="2800" dirty="0">
                <a:solidFill>
                  <a:prstClr val="black"/>
                </a:solidFill>
                <a:sym typeface="+mn-ea"/>
              </a:rPr>
              <a:t>派生类</a:t>
            </a:r>
            <a:r>
              <a:rPr lang="zh-CN" altLang="zh-CN" sz="2800" dirty="0">
                <a:solidFill>
                  <a:prstClr val="black"/>
                </a:solidFill>
                <a:sym typeface="+mn-ea"/>
              </a:rPr>
              <a:t>的成员函数</a:t>
            </a:r>
            <a:endParaRPr lang="en-US" altLang="zh-CN" sz="2800" dirty="0">
              <a:solidFill>
                <a:prstClr val="black"/>
              </a:solidFill>
              <a:sym typeface="+mn-ea"/>
            </a:endParaRPr>
          </a:p>
          <a:p>
            <a:pPr marL="457200" indent="-457200">
              <a:buFont typeface="Arial" panose="020B0604020202020204" pitchFamily="34" charset="0"/>
              <a:buChar char="•"/>
            </a:pPr>
            <a:r>
              <a:rPr lang="zh-CN" altLang="en-US" sz="2800" dirty="0">
                <a:solidFill>
                  <a:prstClr val="black"/>
                </a:solidFill>
                <a:sym typeface="+mn-ea"/>
              </a:rPr>
              <a:t>注意：重定义的函数应与虚函数具有</a:t>
            </a:r>
            <a:r>
              <a:rPr lang="zh-CN" altLang="en-US" sz="2800" dirty="0">
                <a:solidFill>
                  <a:srgbClr val="FF0000"/>
                </a:solidFill>
                <a:sym typeface="+mn-ea"/>
              </a:rPr>
              <a:t>完全一致的函数名、参数列表和返回值</a:t>
            </a:r>
            <a:r>
              <a:rPr lang="zh-CN" altLang="en-US" sz="2800" dirty="0">
                <a:solidFill>
                  <a:prstClr val="black"/>
                </a:solidFill>
                <a:sym typeface="+mn-ea"/>
              </a:rPr>
              <a:t>，以实现统一的接口，不同的定义过程</a:t>
            </a:r>
            <a:endParaRPr lang="en-US" altLang="zh-CN" sz="2800" dirty="0">
              <a:solidFill>
                <a:prstClr val="black"/>
              </a:solidFill>
              <a:sym typeface="+mn-ea"/>
            </a:endParaRPr>
          </a:p>
          <a:p>
            <a:pPr>
              <a:buFont typeface="Wingdings 2" panose="05020102010507070707" pitchFamily="18" charset="2"/>
              <a:buNone/>
            </a:pPr>
            <a:r>
              <a:rPr lang="zh-CN" altLang="en-US" sz="2800" dirty="0">
                <a:solidFill>
                  <a:prstClr val="black"/>
                </a:solidFill>
                <a:sym typeface="+mn-ea"/>
              </a:rPr>
              <a:t>多态的</a:t>
            </a:r>
            <a:r>
              <a:rPr lang="en-US" altLang="zh-CN" sz="2800" dirty="0">
                <a:solidFill>
                  <a:prstClr val="black"/>
                </a:solidFill>
                <a:sym typeface="+mn-ea"/>
              </a:rPr>
              <a:t>3</a:t>
            </a:r>
            <a:r>
              <a:rPr lang="zh-CN" altLang="zh-CN" sz="2800" dirty="0">
                <a:solidFill>
                  <a:prstClr val="black"/>
                </a:solidFill>
                <a:sym typeface="+mn-ea"/>
              </a:rPr>
              <a:t>个条件：</a:t>
            </a:r>
            <a:endParaRPr lang="zh-CN" altLang="zh-CN" sz="2800" dirty="0">
              <a:solidFill>
                <a:prstClr val="black"/>
              </a:solidFill>
            </a:endParaRPr>
          </a:p>
          <a:p>
            <a:pPr marL="457200" indent="-457200">
              <a:buFont typeface="Arial" panose="020B0604020202020204" pitchFamily="34" charset="0"/>
              <a:buChar char="•"/>
            </a:pPr>
            <a:r>
              <a:rPr lang="en-US" altLang="zh-CN" sz="2800" dirty="0">
                <a:solidFill>
                  <a:prstClr val="black"/>
                </a:solidFill>
                <a:sym typeface="+mn-ea"/>
              </a:rPr>
              <a:t>public </a:t>
            </a:r>
            <a:r>
              <a:rPr lang="zh-CN" altLang="en-US" sz="2800" dirty="0">
                <a:solidFill>
                  <a:prstClr val="black"/>
                </a:solidFill>
                <a:sym typeface="+mn-ea"/>
              </a:rPr>
              <a:t>继承</a:t>
            </a:r>
            <a:endParaRPr lang="en-US" altLang="zh-CN" sz="2800" dirty="0">
              <a:solidFill>
                <a:prstClr val="black"/>
              </a:solidFill>
              <a:sym typeface="+mn-ea"/>
            </a:endParaRPr>
          </a:p>
          <a:p>
            <a:pPr marL="457200" indent="-457200">
              <a:buFont typeface="Arial" panose="020B0604020202020204" pitchFamily="34" charset="0"/>
              <a:buChar char="•"/>
            </a:pPr>
            <a:r>
              <a:rPr lang="en-US" altLang="zh-CN" sz="2800" dirty="0">
                <a:solidFill>
                  <a:prstClr val="black"/>
                </a:solidFill>
                <a:sym typeface="+mn-ea"/>
              </a:rPr>
              <a:t>virtual </a:t>
            </a:r>
            <a:r>
              <a:rPr lang="zh-CN" altLang="en-US" sz="2800" dirty="0">
                <a:solidFill>
                  <a:prstClr val="black"/>
                </a:solidFill>
                <a:sym typeface="+mn-ea"/>
              </a:rPr>
              <a:t>关键字</a:t>
            </a:r>
            <a:endParaRPr lang="en-US" altLang="zh-CN" sz="2800" dirty="0">
              <a:solidFill>
                <a:prstClr val="black"/>
              </a:solidFill>
              <a:sym typeface="+mn-ea"/>
            </a:endParaRPr>
          </a:p>
          <a:p>
            <a:pPr marL="457200" indent="-457200">
              <a:buFont typeface="Arial" panose="020B0604020202020204" pitchFamily="34" charset="0"/>
              <a:buChar char="•"/>
            </a:pPr>
            <a:r>
              <a:rPr lang="zh-CN" altLang="zh-CN" sz="2800" dirty="0">
                <a:solidFill>
                  <a:prstClr val="black"/>
                </a:solidFill>
                <a:sym typeface="+mn-ea"/>
              </a:rPr>
              <a:t>使用</a:t>
            </a:r>
            <a:r>
              <a:rPr lang="zh-CN" altLang="zh-CN" sz="2800" dirty="0">
                <a:solidFill>
                  <a:srgbClr val="FF0000"/>
                </a:solidFill>
                <a:sym typeface="+mn-ea"/>
              </a:rPr>
              <a:t>基类指针或引用</a:t>
            </a:r>
            <a:r>
              <a:rPr lang="zh-CN" altLang="en-US" sz="2800" dirty="0">
                <a:solidFill>
                  <a:srgbClr val="FF0000"/>
                </a:solidFill>
                <a:sym typeface="+mn-ea"/>
              </a:rPr>
              <a:t>（</a:t>
            </a:r>
            <a:r>
              <a:rPr lang="en-US" altLang="zh-CN" sz="2800" dirty="0">
                <a:solidFill>
                  <a:srgbClr val="FF0000"/>
                </a:solidFill>
                <a:sym typeface="+mn-ea"/>
              </a:rPr>
              <a:t>upcasting</a:t>
            </a:r>
            <a:r>
              <a:rPr lang="zh-CN" altLang="en-US" sz="2800" dirty="0">
                <a:solidFill>
                  <a:srgbClr val="FF0000"/>
                </a:solidFill>
                <a:sym typeface="+mn-ea"/>
              </a:rPr>
              <a:t>）</a:t>
            </a:r>
            <a:r>
              <a:rPr lang="zh-CN" altLang="zh-CN" sz="2800" dirty="0">
                <a:solidFill>
                  <a:prstClr val="black"/>
                </a:solidFill>
                <a:sym typeface="+mn-ea"/>
              </a:rPr>
              <a:t>指向子类型的对象，然后调用虚函数</a:t>
            </a:r>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95019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构造函数不能为虚函数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虚函数主要是针对对象的，而构造函数是在对象产生之前运行的，故虚构造函数没意义</a:t>
            </a:r>
          </a:p>
          <a:p>
            <a:r>
              <a:rPr lang="zh-CN" altLang="en-US" sz="2800" b="1" dirty="0">
                <a:latin typeface="仿宋" panose="02010609060101010101" pitchFamily="49" charset="-122"/>
                <a:ea typeface="仿宋" panose="02010609060101010101" pitchFamily="49" charset="-122"/>
              </a:rPr>
              <a:t>析构函数通常必须是虚函数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可能</a:t>
            </a:r>
            <a:r>
              <a:rPr lang="zh-CN" altLang="en-US" sz="2800" dirty="0">
                <a:solidFill>
                  <a:srgbClr val="FF0000"/>
                </a:solidFill>
                <a:latin typeface="仿宋" panose="02010609060101010101" pitchFamily="49" charset="-122"/>
                <a:ea typeface="仿宋" panose="02010609060101010101" pitchFamily="49" charset="-122"/>
              </a:rPr>
              <a:t>通过基类指针</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引用</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删除派生类对象</a:t>
            </a:r>
            <a:endParaRPr lang="zh-CN" altLang="en-US"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在对指向动态分配对象</a:t>
            </a:r>
            <a:r>
              <a:rPr lang="en-US" altLang="zh-CN" sz="2800" dirty="0">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由</a:t>
            </a:r>
            <a:r>
              <a:rPr lang="en-US" altLang="zh-CN" sz="2800" dirty="0">
                <a:solidFill>
                  <a:srgbClr val="FF0000"/>
                </a:solidFill>
                <a:latin typeface="仿宋" panose="02010609060101010101" pitchFamily="49" charset="-122"/>
                <a:ea typeface="仿宋" panose="02010609060101010101" pitchFamily="49" charset="-122"/>
              </a:rPr>
              <a:t>new</a:t>
            </a:r>
            <a:r>
              <a:rPr lang="zh-CN" altLang="en-US" sz="2800" dirty="0">
                <a:solidFill>
                  <a:srgbClr val="FF0000"/>
                </a:solidFill>
                <a:latin typeface="仿宋" panose="02010609060101010101" pitchFamily="49" charset="-122"/>
                <a:ea typeface="仿宋" panose="02010609060101010101" pitchFamily="49" charset="-122"/>
              </a:rPr>
              <a:t>操作产生</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的指针进行</a:t>
            </a:r>
            <a:r>
              <a:rPr lang="en-US" altLang="zh-CN" sz="2800" dirty="0">
                <a:latin typeface="仿宋" panose="02010609060101010101" pitchFamily="49" charset="-122"/>
                <a:ea typeface="仿宋" panose="02010609060101010101" pitchFamily="49" charset="-122"/>
              </a:rPr>
              <a:t>delete</a:t>
            </a:r>
            <a:r>
              <a:rPr lang="zh-CN" altLang="en-US" sz="2800" dirty="0">
                <a:latin typeface="仿宋" panose="02010609060101010101" pitchFamily="49" charset="-122"/>
                <a:ea typeface="仿宋" panose="02010609060101010101" pitchFamily="49" charset="-122"/>
              </a:rPr>
              <a:t>操作时，隐含着对析构函数的调用，而该指针的声明类型可能是对象类型的基类</a:t>
            </a:r>
          </a:p>
          <a:p>
            <a:r>
              <a:rPr lang="en-US" altLang="zh-CN" sz="2800" dirty="0">
                <a:latin typeface="仿宋" panose="02010609060101010101" pitchFamily="49" charset="-122"/>
                <a:ea typeface="仿宋" panose="02010609060101010101" pitchFamily="49" charset="-122"/>
              </a:rPr>
              <a:t>		Base *b = new Derived();</a:t>
            </a:r>
          </a:p>
        </p:txBody>
      </p:sp>
    </p:spTree>
    <p:extLst>
      <p:ext uri="{BB962C8B-B14F-4D97-AF65-F5344CB8AC3E}">
        <p14:creationId xmlns:p14="http://schemas.microsoft.com/office/powerpoint/2010/main" val="180114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3B43F7-0918-4DA2-B60B-132EF2B36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291" y="547796"/>
            <a:ext cx="4231004"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TextBox 30">
            <a:extLst>
              <a:ext uri="{FF2B5EF4-FFF2-40B4-BE49-F238E27FC236}">
                <a16:creationId xmlns:a16="http://schemas.microsoft.com/office/drawing/2014/main" id="{829A4834-DD06-4303-AD4A-206FDE20E7E4}"/>
              </a:ext>
            </a:extLst>
          </p:cNvPr>
          <p:cNvSpPr txBox="1"/>
          <p:nvPr/>
        </p:nvSpPr>
        <p:spPr>
          <a:xfrm>
            <a:off x="3738087" y="3634083"/>
            <a:ext cx="3262432"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定义后不能更改的变量</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7710291" y="547796"/>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02</a:t>
              </a:r>
            </a:p>
          </p:txBody>
        </p:sp>
      </p:grpSp>
    </p:spTree>
    <p:extLst>
      <p:ext uri="{BB962C8B-B14F-4D97-AF65-F5344CB8AC3E}">
        <p14:creationId xmlns:p14="http://schemas.microsoft.com/office/powerpoint/2010/main" val="37742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3220"/>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纯虚函数：</a:t>
            </a:r>
            <a:r>
              <a:rPr lang="en-US" altLang="zh-CN" sz="2800" dirty="0">
                <a:solidFill>
                  <a:srgbClr val="FF0000"/>
                </a:solidFill>
                <a:latin typeface="仿宋" panose="02010609060101010101" pitchFamily="49" charset="-122"/>
                <a:ea typeface="仿宋" panose="02010609060101010101" pitchFamily="49" charset="-122"/>
              </a:rPr>
              <a:t>virtual </a:t>
            </a:r>
            <a:r>
              <a:rPr lang="zh-CN" altLang="en-US" sz="2800" dirty="0">
                <a:solidFill>
                  <a:srgbClr val="FF0000"/>
                </a:solidFill>
                <a:latin typeface="仿宋" panose="02010609060101010101" pitchFamily="49" charset="-122"/>
                <a:ea typeface="仿宋" panose="02010609060101010101" pitchFamily="49" charset="-122"/>
              </a:rPr>
              <a:t>返回值类型 函数名</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参数列表</a:t>
            </a:r>
            <a:r>
              <a:rPr lang="en-US" altLang="zh-CN" sz="2800" dirty="0">
                <a:solidFill>
                  <a:srgbClr val="FF0000"/>
                </a:solidFill>
                <a:latin typeface="仿宋" panose="02010609060101010101" pitchFamily="49" charset="-122"/>
                <a:ea typeface="仿宋" panose="02010609060101010101" pitchFamily="49" charset="-122"/>
              </a:rPr>
              <a:t>) = 0;</a:t>
            </a:r>
            <a:endParaRPr lang="en-US" altLang="zh-CN" sz="2800" b="1" dirty="0">
              <a:latin typeface="仿宋" panose="02010609060101010101" pitchFamily="49" charset="-122"/>
              <a:ea typeface="仿宋" panose="02010609060101010101" pitchFamily="49" charset="-122"/>
            </a:endParaRPr>
          </a:p>
        </p:txBody>
      </p:sp>
      <p:pic>
        <p:nvPicPr>
          <p:cNvPr id="8" name="图片 7">
            <a:extLst>
              <a:ext uri="{FF2B5EF4-FFF2-40B4-BE49-F238E27FC236}">
                <a16:creationId xmlns:a16="http://schemas.microsoft.com/office/drawing/2014/main" id="{131EAFB2-B7DB-4BB9-8710-787B7E453031}"/>
              </a:ext>
            </a:extLst>
          </p:cNvPr>
          <p:cNvPicPr>
            <a:picLocks noChangeAspect="1"/>
          </p:cNvPicPr>
          <p:nvPr/>
        </p:nvPicPr>
        <p:blipFill>
          <a:blip r:embed="rId5"/>
          <a:stretch>
            <a:fillRect/>
          </a:stretch>
        </p:blipFill>
        <p:spPr>
          <a:xfrm>
            <a:off x="3219505" y="2818983"/>
            <a:ext cx="5540991" cy="1220034"/>
          </a:xfrm>
          <a:prstGeom prst="rect">
            <a:avLst/>
          </a:prstGeom>
        </p:spPr>
      </p:pic>
    </p:spTree>
    <p:extLst>
      <p:ext uri="{BB962C8B-B14F-4D97-AF65-F5344CB8AC3E}">
        <p14:creationId xmlns:p14="http://schemas.microsoft.com/office/powerpoint/2010/main" val="42175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62979"/>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抽象类：</a:t>
            </a:r>
            <a:endParaRPr lang="en-US" altLang="zh-CN" sz="2800" b="1"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如果一个类中</a:t>
            </a:r>
            <a:r>
              <a:rPr lang="zh-CN" altLang="en-US" sz="2800" dirty="0">
                <a:solidFill>
                  <a:srgbClr val="FF0000"/>
                </a:solidFill>
                <a:latin typeface="仿宋" panose="02010609060101010101" pitchFamily="49" charset="-122"/>
                <a:ea typeface="仿宋" panose="02010609060101010101" pitchFamily="49" charset="-122"/>
              </a:rPr>
              <a:t>至少有一个纯虚函数</a:t>
            </a:r>
            <a:r>
              <a:rPr lang="zh-CN" altLang="en-US" sz="2800" dirty="0">
                <a:latin typeface="仿宋" panose="02010609060101010101" pitchFamily="49" charset="-122"/>
                <a:ea typeface="仿宋" panose="02010609060101010101" pitchFamily="49" charset="-122"/>
              </a:rPr>
              <a:t>，这个类就是为抽象类，通常也称为抽象基类。它的主要作用是为一个类族提供统一的公共接口，使它们更有效地发挥多态性的特性。使用抽象类时需注意以下几点：</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抽象类只能作为用作其他类的基类，不能建立抽象类的对象。抽象类处于继承层次结构的较上层，一个</a:t>
            </a:r>
            <a:r>
              <a:rPr lang="zh-CN" altLang="en-US" sz="2800" dirty="0">
                <a:solidFill>
                  <a:srgbClr val="FF0000"/>
                </a:solidFill>
                <a:latin typeface="仿宋" panose="02010609060101010101" pitchFamily="49" charset="-122"/>
                <a:ea typeface="仿宋" panose="02010609060101010101" pitchFamily="49" charset="-122"/>
              </a:rPr>
              <a:t>抽象类自身无法实例化</a:t>
            </a:r>
            <a:r>
              <a:rPr lang="zh-CN" altLang="en-US" sz="2800" dirty="0">
                <a:latin typeface="仿宋" panose="02010609060101010101" pitchFamily="49" charset="-122"/>
                <a:ea typeface="仿宋" panose="02010609060101010101" pitchFamily="49" charset="-122"/>
              </a:rPr>
              <a:t>，而只能通过继承机制，生成抽象类的非抽象派生类，然后再实例化。</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抽象类派生出新的类之后，如果派生类给出所有纯虚函数的函数实现，这个派生类就可以声明自己的对象，因而不再是抽象类；反之，如果</a:t>
            </a:r>
            <a:r>
              <a:rPr lang="zh-CN" altLang="en-US" sz="2800" dirty="0">
                <a:solidFill>
                  <a:srgbClr val="FF0000"/>
                </a:solidFill>
                <a:latin typeface="仿宋" panose="02010609060101010101" pitchFamily="49" charset="-122"/>
                <a:ea typeface="仿宋" panose="02010609060101010101" pitchFamily="49" charset="-122"/>
              </a:rPr>
              <a:t>派生类没有给出全部纯虚函数的实现</a:t>
            </a:r>
            <a:r>
              <a:rPr lang="zh-CN" altLang="en-US" sz="2800" dirty="0">
                <a:latin typeface="仿宋" panose="02010609060101010101" pitchFamily="49" charset="-122"/>
                <a:ea typeface="仿宋" panose="02010609060101010101" pitchFamily="49" charset="-122"/>
              </a:rPr>
              <a:t>，这时的派生类仍然是一个抽象类</a:t>
            </a:r>
            <a:endParaRPr lang="en-US"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3473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4.8</a:t>
              </a:r>
            </a:p>
          </p:txBody>
        </p:sp>
      </p:grpSp>
    </p:spTree>
    <p:extLst>
      <p:ext uri="{BB962C8B-B14F-4D97-AF65-F5344CB8AC3E}">
        <p14:creationId xmlns:p14="http://schemas.microsoft.com/office/powerpoint/2010/main" val="661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r>
              <a:rPr lang="zh-CN" altLang="en-US" sz="2800" dirty="0"/>
              <a:t>普通函数作为友元函数：</a:t>
            </a:r>
            <a:r>
              <a:rPr lang="en-US" altLang="zh-CN" sz="2800" dirty="0">
                <a:solidFill>
                  <a:srgbClr val="FF0000"/>
                </a:solidFill>
              </a:rPr>
              <a:t>friend </a:t>
            </a:r>
            <a:r>
              <a:rPr lang="zh-CN" altLang="en-US" sz="2800" dirty="0">
                <a:solidFill>
                  <a:srgbClr val="FF0000"/>
                </a:solidFill>
              </a:rPr>
              <a:t>返回值类型 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pPr marL="457200" indent="-457200">
              <a:buFont typeface="Arial" panose="020B0604020202020204" pitchFamily="34" charset="0"/>
              <a:buChar char="•"/>
            </a:pPr>
            <a:r>
              <a:rPr lang="zh-CN" altLang="en-US" sz="2800" dirty="0"/>
              <a:t>友元函数为非成员函数，在类中进行声明；</a:t>
            </a:r>
          </a:p>
          <a:p>
            <a:pPr marL="457200" indent="-457200">
              <a:buFont typeface="Arial" panose="020B0604020202020204" pitchFamily="34" charset="0"/>
              <a:buChar char="•"/>
            </a:pPr>
            <a:r>
              <a:rPr lang="zh-CN" altLang="en-US" sz="2800" dirty="0"/>
              <a:t>友元函数可以通过对象名访问类的所有成员，包括私有成员</a:t>
            </a:r>
            <a:endParaRPr lang="en-US" altLang="zh-CN" sz="2800" dirty="0"/>
          </a:p>
          <a:p>
            <a:endParaRPr lang="en-US" altLang="zh-CN" sz="2800" dirty="0"/>
          </a:p>
          <a:p>
            <a:r>
              <a:rPr lang="zh-CN" altLang="en-US" sz="2800" dirty="0"/>
              <a:t>类的成员函数作为友元函数：</a:t>
            </a:r>
            <a:r>
              <a:rPr lang="en-US" altLang="zh-CN" sz="2800" dirty="0">
                <a:solidFill>
                  <a:srgbClr val="FF0000"/>
                </a:solidFill>
              </a:rPr>
              <a:t> friend </a:t>
            </a:r>
            <a:r>
              <a:rPr lang="zh-CN" altLang="en-US" sz="2800" dirty="0">
                <a:solidFill>
                  <a:srgbClr val="FF0000"/>
                </a:solidFill>
              </a:rPr>
              <a:t>返回值类型 类名</a:t>
            </a:r>
            <a:r>
              <a:rPr lang="en-US" altLang="zh-CN" sz="2800" dirty="0">
                <a:solidFill>
                  <a:srgbClr val="FF0000"/>
                </a:solidFill>
              </a:rPr>
              <a:t>::</a:t>
            </a:r>
            <a:r>
              <a:rPr lang="zh-CN" altLang="en-US" sz="2800" dirty="0">
                <a:solidFill>
                  <a:srgbClr val="FF0000"/>
                </a:solidFill>
              </a:rPr>
              <a:t>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p:txBody>
      </p:sp>
      <p:pic>
        <p:nvPicPr>
          <p:cNvPr id="6" name="图片 5">
            <a:extLst>
              <a:ext uri="{FF2B5EF4-FFF2-40B4-BE49-F238E27FC236}">
                <a16:creationId xmlns:a16="http://schemas.microsoft.com/office/drawing/2014/main" id="{94A43D41-9608-4E8C-8C19-3DB37B1ADAFF}"/>
              </a:ext>
            </a:extLst>
          </p:cNvPr>
          <p:cNvPicPr>
            <a:picLocks noChangeAspect="1"/>
          </p:cNvPicPr>
          <p:nvPr/>
        </p:nvPicPr>
        <p:blipFill>
          <a:blip r:embed="rId5"/>
          <a:stretch>
            <a:fillRect/>
          </a:stretch>
        </p:blipFill>
        <p:spPr>
          <a:xfrm>
            <a:off x="1833644" y="3851159"/>
            <a:ext cx="3063505" cy="2880610"/>
          </a:xfrm>
          <a:prstGeom prst="rect">
            <a:avLst/>
          </a:prstGeom>
        </p:spPr>
      </p:pic>
      <p:pic>
        <p:nvPicPr>
          <p:cNvPr id="8" name="图片 7">
            <a:extLst>
              <a:ext uri="{FF2B5EF4-FFF2-40B4-BE49-F238E27FC236}">
                <a16:creationId xmlns:a16="http://schemas.microsoft.com/office/drawing/2014/main" id="{A8C04AFB-3928-4A7B-BFDC-1FADA55B0868}"/>
              </a:ext>
            </a:extLst>
          </p:cNvPr>
          <p:cNvPicPr>
            <a:picLocks noChangeAspect="1"/>
          </p:cNvPicPr>
          <p:nvPr/>
        </p:nvPicPr>
        <p:blipFill>
          <a:blip r:embed="rId6"/>
          <a:stretch>
            <a:fillRect/>
          </a:stretch>
        </p:blipFill>
        <p:spPr>
          <a:xfrm>
            <a:off x="6979633" y="4348029"/>
            <a:ext cx="3753667" cy="1886870"/>
          </a:xfrm>
          <a:prstGeom prst="rect">
            <a:avLst/>
          </a:prstGeom>
        </p:spPr>
      </p:pic>
    </p:spTree>
    <p:extLst>
      <p:ext uri="{BB962C8B-B14F-4D97-AF65-F5344CB8AC3E}">
        <p14:creationId xmlns:p14="http://schemas.microsoft.com/office/powerpoint/2010/main" val="32002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如果希望</a:t>
            </a:r>
            <a:r>
              <a:rPr lang="en-US" altLang="zh-CN" sz="2800" dirty="0"/>
              <a:t>A</a:t>
            </a:r>
            <a:r>
              <a:rPr lang="zh-CN" altLang="en-US" sz="2800" dirty="0"/>
              <a:t>类中的所有成员函数都能够访问</a:t>
            </a:r>
            <a:r>
              <a:rPr lang="en-US" altLang="zh-CN" sz="2800" dirty="0"/>
              <a:t>B</a:t>
            </a:r>
            <a:r>
              <a:rPr lang="zh-CN" altLang="en-US" sz="2800" dirty="0"/>
              <a:t>类中所有私有和保护成员，可以将</a:t>
            </a:r>
            <a:r>
              <a:rPr lang="en-US" altLang="zh-CN" sz="2800" dirty="0"/>
              <a:t>A</a:t>
            </a:r>
            <a:r>
              <a:rPr lang="zh-CN" altLang="en-US" sz="2800" dirty="0"/>
              <a:t>类中的每个成员函数声明为</a:t>
            </a:r>
            <a:r>
              <a:rPr lang="en-US" altLang="zh-CN" sz="2800" dirty="0"/>
              <a:t>B</a:t>
            </a:r>
            <a:r>
              <a:rPr lang="zh-CN" altLang="en-US" sz="2800" dirty="0"/>
              <a:t>类的友元函数，但这样做显得比较繁琐。为此，</a:t>
            </a:r>
            <a:r>
              <a:rPr lang="en-US" altLang="zh-CN" sz="2800" dirty="0"/>
              <a:t>C++</a:t>
            </a:r>
            <a:r>
              <a:rPr lang="zh-CN" altLang="en-US" sz="2800" dirty="0"/>
              <a:t>提供了友元类，也就是一个类可以声明为另一个类的友元类</a:t>
            </a:r>
          </a:p>
          <a:p>
            <a:pPr marL="457200" indent="-457200">
              <a:buFont typeface="Arial" panose="020B0604020202020204" pitchFamily="34" charset="0"/>
              <a:buChar char="•"/>
            </a:pPr>
            <a:r>
              <a:rPr lang="zh-CN" altLang="en-US" sz="2800" dirty="0"/>
              <a:t>若</a:t>
            </a:r>
            <a:r>
              <a:rPr lang="en-US" altLang="zh-CN" sz="2800" dirty="0"/>
              <a:t>B</a:t>
            </a:r>
            <a:r>
              <a:rPr lang="zh-CN" altLang="en-US" sz="2800" dirty="0"/>
              <a:t>类声明为</a:t>
            </a:r>
            <a:r>
              <a:rPr lang="en-US" altLang="zh-CN" sz="2800" dirty="0"/>
              <a:t>A</a:t>
            </a:r>
            <a:r>
              <a:rPr lang="zh-CN" altLang="en-US" sz="2800" dirty="0"/>
              <a:t>类的友元类，那么，</a:t>
            </a:r>
            <a:r>
              <a:rPr lang="en-US" altLang="zh-CN" sz="2800" dirty="0"/>
              <a:t>B</a:t>
            </a:r>
            <a:r>
              <a:rPr lang="zh-CN" altLang="en-US" sz="2800" dirty="0"/>
              <a:t>类中的每一个成员函数都可以访问</a:t>
            </a:r>
            <a:r>
              <a:rPr lang="en-US" altLang="zh-CN" sz="2800" dirty="0"/>
              <a:t>A</a:t>
            </a:r>
            <a:r>
              <a:rPr lang="zh-CN" altLang="en-US" sz="2800" dirty="0"/>
              <a:t>类中的任何类型的成员</a:t>
            </a:r>
          </a:p>
          <a:p>
            <a:pPr marL="457200" indent="-457200">
              <a:buFont typeface="Arial" panose="020B0604020202020204" pitchFamily="34" charset="0"/>
              <a:buChar char="•"/>
            </a:pPr>
            <a:endParaRPr lang="en-US" altLang="zh-CN" sz="2800" dirty="0"/>
          </a:p>
        </p:txBody>
      </p:sp>
      <p:pic>
        <p:nvPicPr>
          <p:cNvPr id="4" name="图片 3">
            <a:extLst>
              <a:ext uri="{FF2B5EF4-FFF2-40B4-BE49-F238E27FC236}">
                <a16:creationId xmlns:a16="http://schemas.microsoft.com/office/drawing/2014/main" id="{31B16B27-C0A9-4D9D-98D8-8A4FE7D24FB5}"/>
              </a:ext>
            </a:extLst>
          </p:cNvPr>
          <p:cNvPicPr>
            <a:picLocks noChangeAspect="1"/>
          </p:cNvPicPr>
          <p:nvPr/>
        </p:nvPicPr>
        <p:blipFill>
          <a:blip r:embed="rId5"/>
          <a:stretch>
            <a:fillRect/>
          </a:stretch>
        </p:blipFill>
        <p:spPr>
          <a:xfrm>
            <a:off x="7493105" y="3428999"/>
            <a:ext cx="3416946" cy="3370351"/>
          </a:xfrm>
          <a:prstGeom prst="rect">
            <a:avLst/>
          </a:prstGeom>
        </p:spPr>
      </p:pic>
    </p:spTree>
    <p:extLst>
      <p:ext uri="{BB962C8B-B14F-4D97-AF65-F5344CB8AC3E}">
        <p14:creationId xmlns:p14="http://schemas.microsoft.com/office/powerpoint/2010/main" val="27962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B0692C-70DB-416E-BF8D-B5E68924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3" y="548791"/>
            <a:ext cx="4236149" cy="5844677"/>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731614" y="2511966"/>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5731614" y="3844498"/>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251553" y="548792"/>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05</a:t>
              </a:r>
            </a:p>
          </p:txBody>
        </p:sp>
      </p:grpSp>
    </p:spTree>
    <p:extLst>
      <p:ext uri="{BB962C8B-B14F-4D97-AF65-F5344CB8AC3E}">
        <p14:creationId xmlns:p14="http://schemas.microsoft.com/office/powerpoint/2010/main" val="19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57600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对不同的类型，执行相同的操作时，可以使用函数模板简化代码，比如</a:t>
            </a:r>
            <a:r>
              <a:rPr lang="en-US" altLang="zh-CN" sz="2800" dirty="0"/>
              <a:t>swap</a:t>
            </a:r>
            <a:r>
              <a:rPr lang="zh-CN" altLang="en-US" sz="2800" dirty="0"/>
              <a:t>、</a:t>
            </a:r>
            <a:r>
              <a:rPr lang="en-US" altLang="zh-CN" sz="2800" dirty="0"/>
              <a:t>sort</a:t>
            </a:r>
          </a:p>
          <a:p>
            <a:pPr marL="457200" indent="-457200">
              <a:buFont typeface="Arial" panose="020B0604020202020204" pitchFamily="34" charset="0"/>
              <a:buChar char="•"/>
            </a:pPr>
            <a:r>
              <a:rPr lang="zh-CN" altLang="en-US" sz="2800" dirty="0"/>
              <a:t>当调用模板函数</a:t>
            </a:r>
            <a:r>
              <a:rPr lang="en-US" altLang="zh-CN" sz="2800" dirty="0"/>
              <a:t>/</a:t>
            </a:r>
            <a:r>
              <a:rPr lang="zh-CN" altLang="en-US" sz="2800" dirty="0"/>
              <a:t>类时，编译器会生成一个新的函数</a:t>
            </a:r>
            <a:r>
              <a:rPr lang="en-US" altLang="zh-CN" sz="2800" dirty="0"/>
              <a:t>/</a:t>
            </a:r>
            <a:r>
              <a:rPr lang="zh-CN" altLang="en-US" sz="2800" dirty="0"/>
              <a:t>类的定义，在生成的过程中，会检查语法错误</a:t>
            </a:r>
            <a:r>
              <a:rPr lang="en-US" altLang="zh-CN" sz="2800" dirty="0"/>
              <a:t>/</a:t>
            </a:r>
            <a:r>
              <a:rPr lang="zh-CN" altLang="en-US" sz="2800" dirty="0"/>
              <a:t>不安全的调用</a:t>
            </a:r>
            <a:endParaRPr lang="en-US" altLang="zh-CN" sz="2800" dirty="0"/>
          </a:p>
          <a:p>
            <a:pPr marL="457200" indent="-457200">
              <a:buFont typeface="Arial" panose="020B0604020202020204" pitchFamily="34" charset="0"/>
              <a:buChar char="•"/>
            </a:pPr>
            <a:r>
              <a:rPr lang="zh-CN" altLang="en-US" sz="2800" dirty="0"/>
              <a:t>只有精确匹配，才能调用模板函数，编译器无法完成隐式类型转换</a:t>
            </a:r>
          </a:p>
        </p:txBody>
      </p:sp>
      <p:pic>
        <p:nvPicPr>
          <p:cNvPr id="10" name="图片 9">
            <a:extLst>
              <a:ext uri="{FF2B5EF4-FFF2-40B4-BE49-F238E27FC236}">
                <a16:creationId xmlns:a16="http://schemas.microsoft.com/office/drawing/2014/main" id="{D386472B-4D74-4A50-B9E2-6C9F850D08D4}"/>
              </a:ext>
            </a:extLst>
          </p:cNvPr>
          <p:cNvPicPr>
            <a:picLocks noChangeAspect="1"/>
          </p:cNvPicPr>
          <p:nvPr/>
        </p:nvPicPr>
        <p:blipFill>
          <a:blip r:embed="rId5"/>
          <a:stretch>
            <a:fillRect/>
          </a:stretch>
        </p:blipFill>
        <p:spPr>
          <a:xfrm>
            <a:off x="2890748" y="3460291"/>
            <a:ext cx="6447079" cy="3093988"/>
          </a:xfrm>
          <a:prstGeom prst="rect">
            <a:avLst/>
          </a:prstGeom>
        </p:spPr>
      </p:pic>
    </p:spTree>
    <p:extLst>
      <p:ext uri="{BB962C8B-B14F-4D97-AF65-F5344CB8AC3E}">
        <p14:creationId xmlns:p14="http://schemas.microsoft.com/office/powerpoint/2010/main" val="15916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03458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模板类的声明，与模板函数类似</a:t>
            </a:r>
            <a:endParaRPr lang="en-US" altLang="zh-CN" sz="2800" dirty="0"/>
          </a:p>
          <a:p>
            <a:pPr marL="457200" indent="-457200">
              <a:buFont typeface="Arial" panose="020B0604020202020204" pitchFamily="34" charset="0"/>
              <a:buChar char="•"/>
            </a:pPr>
            <a:r>
              <a:rPr lang="zh-CN" altLang="en-US" sz="2800" dirty="0"/>
              <a:t>使用时，必须手动填写类型</a:t>
            </a:r>
          </a:p>
        </p:txBody>
      </p:sp>
      <p:pic>
        <p:nvPicPr>
          <p:cNvPr id="4" name="图片 3">
            <a:extLst>
              <a:ext uri="{FF2B5EF4-FFF2-40B4-BE49-F238E27FC236}">
                <a16:creationId xmlns:a16="http://schemas.microsoft.com/office/drawing/2014/main" id="{B03F6AA9-9DEF-4E05-BA10-11FDE80F294B}"/>
              </a:ext>
            </a:extLst>
          </p:cNvPr>
          <p:cNvPicPr>
            <a:picLocks noChangeAspect="1"/>
          </p:cNvPicPr>
          <p:nvPr/>
        </p:nvPicPr>
        <p:blipFill>
          <a:blip r:embed="rId5"/>
          <a:stretch>
            <a:fillRect/>
          </a:stretch>
        </p:blipFill>
        <p:spPr>
          <a:xfrm>
            <a:off x="3624140" y="2277420"/>
            <a:ext cx="4943719" cy="3636657"/>
          </a:xfrm>
          <a:prstGeom prst="rect">
            <a:avLst/>
          </a:prstGeom>
        </p:spPr>
      </p:pic>
    </p:spTree>
    <p:extLst>
      <p:ext uri="{BB962C8B-B14F-4D97-AF65-F5344CB8AC3E}">
        <p14:creationId xmlns:p14="http://schemas.microsoft.com/office/powerpoint/2010/main" val="34011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4055893"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模板类的继承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模板类可以继承于非模板类</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模板类可以继承于模板类</a:t>
            </a:r>
            <a:endParaRPr lang="en-US" altLang="zh-CN" sz="2800" dirty="0"/>
          </a:p>
          <a:p>
            <a:pPr marL="914400" lvl="1" indent="-457200">
              <a:buFont typeface="Arial" panose="020B0604020202020204" pitchFamily="34" charset="0"/>
              <a:buChar char="•"/>
            </a:pPr>
            <a:r>
              <a:rPr lang="zh-CN" altLang="en-US" sz="2800" dirty="0"/>
              <a:t>基类的模板参数，从派生类中获得</a:t>
            </a:r>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zh-CN" altLang="en-US" sz="2800" dirty="0"/>
              <a:t>非模板类可以继承于模板类</a:t>
            </a:r>
            <a:endParaRPr lang="en-US" altLang="zh-CN" sz="2800" dirty="0"/>
          </a:p>
          <a:p>
            <a:pPr marL="914400" lvl="1" indent="-457200">
              <a:buFont typeface="Arial" panose="020B0604020202020204" pitchFamily="34" charset="0"/>
              <a:buChar char="•"/>
            </a:pPr>
            <a:r>
              <a:rPr lang="zh-CN" altLang="en-US" sz="2800" dirty="0"/>
              <a:t>基类的模板参数，需要显式指定</a:t>
            </a:r>
          </a:p>
        </p:txBody>
      </p:sp>
      <p:pic>
        <p:nvPicPr>
          <p:cNvPr id="5" name="图片 4">
            <a:extLst>
              <a:ext uri="{FF2B5EF4-FFF2-40B4-BE49-F238E27FC236}">
                <a16:creationId xmlns:a16="http://schemas.microsoft.com/office/drawing/2014/main" id="{86C3BB84-6438-4521-99FD-1B26F63CB526}"/>
              </a:ext>
            </a:extLst>
          </p:cNvPr>
          <p:cNvPicPr>
            <a:picLocks noChangeAspect="1"/>
          </p:cNvPicPr>
          <p:nvPr/>
        </p:nvPicPr>
        <p:blipFill>
          <a:blip r:embed="rId5"/>
          <a:stretch>
            <a:fillRect/>
          </a:stretch>
        </p:blipFill>
        <p:spPr>
          <a:xfrm>
            <a:off x="7257680" y="1182624"/>
            <a:ext cx="4080255" cy="1179942"/>
          </a:xfrm>
          <a:prstGeom prst="rect">
            <a:avLst/>
          </a:prstGeom>
        </p:spPr>
      </p:pic>
      <p:pic>
        <p:nvPicPr>
          <p:cNvPr id="7" name="图片 6">
            <a:extLst>
              <a:ext uri="{FF2B5EF4-FFF2-40B4-BE49-F238E27FC236}">
                <a16:creationId xmlns:a16="http://schemas.microsoft.com/office/drawing/2014/main" id="{CD74701C-8C06-44B4-9295-CA02C7CE0245}"/>
              </a:ext>
            </a:extLst>
          </p:cNvPr>
          <p:cNvPicPr>
            <a:picLocks noChangeAspect="1"/>
          </p:cNvPicPr>
          <p:nvPr/>
        </p:nvPicPr>
        <p:blipFill>
          <a:blip r:embed="rId6"/>
          <a:stretch>
            <a:fillRect/>
          </a:stretch>
        </p:blipFill>
        <p:spPr>
          <a:xfrm>
            <a:off x="7257680" y="2639049"/>
            <a:ext cx="4080254" cy="1338323"/>
          </a:xfrm>
          <a:prstGeom prst="rect">
            <a:avLst/>
          </a:prstGeom>
        </p:spPr>
      </p:pic>
      <p:pic>
        <p:nvPicPr>
          <p:cNvPr id="9" name="图片 8">
            <a:extLst>
              <a:ext uri="{FF2B5EF4-FFF2-40B4-BE49-F238E27FC236}">
                <a16:creationId xmlns:a16="http://schemas.microsoft.com/office/drawing/2014/main" id="{851F688E-A9C1-428A-96CB-3886790FAA6D}"/>
              </a:ext>
            </a:extLst>
          </p:cNvPr>
          <p:cNvPicPr>
            <a:picLocks noChangeAspect="1"/>
          </p:cNvPicPr>
          <p:nvPr/>
        </p:nvPicPr>
        <p:blipFill>
          <a:blip r:embed="rId7"/>
          <a:stretch>
            <a:fillRect/>
          </a:stretch>
        </p:blipFill>
        <p:spPr>
          <a:xfrm>
            <a:off x="7257679" y="4253855"/>
            <a:ext cx="4080255" cy="1095098"/>
          </a:xfrm>
          <a:prstGeom prst="rect">
            <a:avLst/>
          </a:prstGeom>
        </p:spPr>
      </p:pic>
    </p:spTree>
    <p:extLst>
      <p:ext uri="{BB962C8B-B14F-4D97-AF65-F5344CB8AC3E}">
        <p14:creationId xmlns:p14="http://schemas.microsoft.com/office/powerpoint/2010/main" val="41993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3B43F7-0918-4DA2-B60B-132EF2B36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291" y="547796"/>
            <a:ext cx="4231004"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TextBox 30">
            <a:extLst>
              <a:ext uri="{FF2B5EF4-FFF2-40B4-BE49-F238E27FC236}">
                <a16:creationId xmlns:a16="http://schemas.microsoft.com/office/drawing/2014/main" id="{829A4834-DD06-4303-AD4A-206FDE20E7E4}"/>
              </a:ext>
            </a:extLst>
          </p:cNvPr>
          <p:cNvSpPr txBox="1"/>
          <p:nvPr/>
        </p:nvSpPr>
        <p:spPr>
          <a:xfrm>
            <a:off x="4185642" y="3721385"/>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7710291" y="547796"/>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06</a:t>
              </a:r>
            </a:p>
          </p:txBody>
        </p:sp>
      </p:grpSp>
    </p:spTree>
    <p:extLst>
      <p:ext uri="{BB962C8B-B14F-4D97-AF65-F5344CB8AC3E}">
        <p14:creationId xmlns:p14="http://schemas.microsoft.com/office/powerpoint/2010/main" val="11763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格式：</a:t>
            </a:r>
            <a:r>
              <a:rPr lang="en-US" altLang="zh-CN" sz="2800" dirty="0">
                <a:solidFill>
                  <a:srgbClr val="FF0000"/>
                </a:solidFill>
              </a:rPr>
              <a:t>const </a:t>
            </a:r>
            <a:r>
              <a:rPr lang="zh-CN" altLang="en-US" sz="2800" dirty="0">
                <a:solidFill>
                  <a:srgbClr val="FF0000"/>
                </a:solidFill>
              </a:rPr>
              <a:t>常量类型</a:t>
            </a:r>
            <a:r>
              <a:rPr lang="en-US" altLang="zh-CN" sz="2800" dirty="0">
                <a:solidFill>
                  <a:srgbClr val="FF0000"/>
                </a:solidFill>
              </a:rPr>
              <a:t> </a:t>
            </a:r>
            <a:r>
              <a:rPr lang="zh-CN" altLang="en-US" sz="2800" dirty="0">
                <a:solidFill>
                  <a:srgbClr val="FF0000"/>
                </a:solidFill>
              </a:rPr>
              <a:t> 常量名 </a:t>
            </a:r>
            <a:r>
              <a:rPr lang="en-US" altLang="zh-CN" sz="2800" dirty="0">
                <a:solidFill>
                  <a:srgbClr val="FF0000"/>
                </a:solidFill>
              </a:rPr>
              <a:t>= </a:t>
            </a:r>
            <a:r>
              <a:rPr lang="zh-CN" altLang="en-US" sz="2800" dirty="0">
                <a:solidFill>
                  <a:srgbClr val="FF0000"/>
                </a:solidFill>
              </a:rPr>
              <a:t>常量值</a:t>
            </a:r>
            <a:endParaRPr lang="en-US" altLang="zh-CN" sz="2800" dirty="0">
              <a:solidFill>
                <a:srgbClr val="FF0000"/>
              </a:solidFill>
            </a:endParaRP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常量</a:t>
            </a:r>
            <a:r>
              <a:rPr lang="zh-CN" altLang="en-US" sz="2800" dirty="0">
                <a:solidFill>
                  <a:srgbClr val="FF0000"/>
                </a:solidFill>
              </a:rPr>
              <a:t>一经定义就无法更改</a:t>
            </a:r>
            <a:r>
              <a:rPr lang="zh-CN" altLang="en-US" sz="2800" dirty="0"/>
              <a:t>，因此不能出现在赋值符“</a:t>
            </a:r>
            <a:r>
              <a:rPr lang="en-US" altLang="zh-CN" sz="2800" dirty="0"/>
              <a:t>=</a:t>
            </a:r>
            <a:r>
              <a:rPr lang="zh-CN" altLang="en-US" sz="2800" dirty="0"/>
              <a:t>”的左边</a:t>
            </a:r>
            <a:endParaRPr lang="en-US" altLang="zh-CN" sz="2800" dirty="0"/>
          </a:p>
          <a:p>
            <a:pPr marL="457200" indent="-457200">
              <a:buFont typeface="Arial" panose="020B0604020202020204" pitchFamily="34" charset="0"/>
              <a:buChar char="•"/>
            </a:pPr>
            <a:r>
              <a:rPr lang="zh-CN" altLang="en-US" sz="2800" dirty="0"/>
              <a:t>常量必须</a:t>
            </a:r>
            <a:r>
              <a:rPr lang="zh-CN" altLang="en-US" sz="2800" dirty="0">
                <a:solidFill>
                  <a:srgbClr val="FF0000"/>
                </a:solidFill>
              </a:rPr>
              <a:t>初始化</a:t>
            </a:r>
          </a:p>
        </p:txBody>
      </p:sp>
      <p:pic>
        <p:nvPicPr>
          <p:cNvPr id="5" name="图片 4">
            <a:extLst>
              <a:ext uri="{FF2B5EF4-FFF2-40B4-BE49-F238E27FC236}">
                <a16:creationId xmlns:a16="http://schemas.microsoft.com/office/drawing/2014/main" id="{7DF32792-F2D2-4A63-B2D5-31B068C7E873}"/>
              </a:ext>
            </a:extLst>
          </p:cNvPr>
          <p:cNvPicPr>
            <a:picLocks noChangeAspect="1"/>
          </p:cNvPicPr>
          <p:nvPr/>
        </p:nvPicPr>
        <p:blipFill>
          <a:blip r:embed="rId5"/>
          <a:stretch>
            <a:fillRect/>
          </a:stretch>
        </p:blipFill>
        <p:spPr>
          <a:xfrm>
            <a:off x="2999777" y="3503604"/>
            <a:ext cx="6192441" cy="1470705"/>
          </a:xfrm>
          <a:prstGeom prst="rect">
            <a:avLst/>
          </a:prstGeom>
        </p:spPr>
      </p:pic>
    </p:spTree>
    <p:extLst>
      <p:ext uri="{BB962C8B-B14F-4D97-AF65-F5344CB8AC3E}">
        <p14:creationId xmlns:p14="http://schemas.microsoft.com/office/powerpoint/2010/main" val="399787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异常的语法</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callee</a:t>
            </a:r>
            <a:r>
              <a:rPr lang="zh-CN" altLang="en-US" sz="2800" dirty="0"/>
              <a:t>：抛出异常 </a:t>
            </a:r>
            <a:r>
              <a:rPr lang="en-US" altLang="zh-CN" sz="2800" dirty="0"/>
              <a:t>throw</a:t>
            </a:r>
          </a:p>
          <a:p>
            <a:pPr marL="457200" indent="-457200">
              <a:buFont typeface="Arial" panose="020B0604020202020204" pitchFamily="34" charset="0"/>
              <a:buChar char="•"/>
            </a:pPr>
            <a:r>
              <a:rPr lang="en-US" altLang="zh-CN" sz="2800" dirty="0"/>
              <a:t>caller</a:t>
            </a:r>
            <a:r>
              <a:rPr lang="zh-CN" altLang="en-US" sz="2800" dirty="0"/>
              <a:t>：处理异常 </a:t>
            </a:r>
            <a:r>
              <a:rPr lang="en-US" altLang="zh-CN" sz="2800" dirty="0"/>
              <a:t>try{} catch(){}</a:t>
            </a:r>
          </a:p>
          <a:p>
            <a:pPr marL="457200" indent="-457200">
              <a:buFont typeface="Arial" panose="020B0604020202020204" pitchFamily="34" charset="0"/>
              <a:buChar char="•"/>
            </a:pPr>
            <a:r>
              <a:rPr lang="en-US" altLang="zh-CN" sz="2800" dirty="0"/>
              <a:t>catch</a:t>
            </a:r>
            <a:r>
              <a:rPr lang="zh-CN" altLang="en-US" sz="2800" dirty="0"/>
              <a:t>的顺序：</a:t>
            </a:r>
            <a:endParaRPr lang="en-US" altLang="zh-CN" sz="2800" dirty="0"/>
          </a:p>
          <a:p>
            <a:pPr marL="914400" lvl="1" indent="-457200">
              <a:buFont typeface="Arial" panose="020B0604020202020204" pitchFamily="34" charset="0"/>
              <a:buChar char="•"/>
            </a:pPr>
            <a:r>
              <a:rPr lang="zh-CN" altLang="en-US" sz="2800" dirty="0"/>
              <a:t>根据代码的顺序，判断使用哪一个</a:t>
            </a:r>
            <a:r>
              <a:rPr lang="en-US" altLang="zh-CN" sz="2800" dirty="0"/>
              <a:t>handler</a:t>
            </a:r>
          </a:p>
          <a:p>
            <a:pPr marL="914400" lvl="1" indent="-457200">
              <a:buFont typeface="Arial" panose="020B0604020202020204" pitchFamily="34" charset="0"/>
              <a:buChar char="•"/>
            </a:pPr>
            <a:r>
              <a:rPr lang="zh-CN" altLang="en-US" sz="2800" dirty="0"/>
              <a:t>对于每一个</a:t>
            </a:r>
            <a:r>
              <a:rPr lang="en-US" altLang="zh-CN" sz="2800" dirty="0"/>
              <a:t>handler</a:t>
            </a:r>
            <a:r>
              <a:rPr lang="zh-CN" altLang="en-US" sz="2800" dirty="0"/>
              <a:t>：</a:t>
            </a:r>
            <a:endParaRPr lang="en-US" altLang="zh-CN" sz="2800" dirty="0"/>
          </a:p>
          <a:p>
            <a:pPr marL="1371600" lvl="2" indent="-457200">
              <a:buFont typeface="Arial" panose="020B0604020202020204" pitchFamily="34" charset="0"/>
              <a:buChar char="•"/>
            </a:pPr>
            <a:r>
              <a:rPr lang="zh-CN" altLang="en-US" sz="2800" dirty="0"/>
              <a:t>如果可以精准匹配 </a:t>
            </a:r>
            <a:r>
              <a:rPr lang="en-US" altLang="zh-CN" sz="2800" dirty="0"/>
              <a:t>or </a:t>
            </a:r>
            <a:r>
              <a:rPr lang="zh-CN" altLang="en-US" sz="2800" dirty="0"/>
              <a:t>类型转换成功，则启用该</a:t>
            </a:r>
            <a:r>
              <a:rPr lang="en-US" altLang="zh-CN" sz="2800" dirty="0"/>
              <a:t>handler</a:t>
            </a:r>
          </a:p>
          <a:p>
            <a:pPr marL="1371600" lvl="2" indent="-457200">
              <a:buFont typeface="Arial" panose="020B0604020202020204" pitchFamily="34" charset="0"/>
              <a:buChar char="•"/>
            </a:pPr>
            <a:r>
              <a:rPr lang="zh-CN" altLang="en-US" sz="2800" dirty="0"/>
              <a:t>最后判断该</a:t>
            </a:r>
            <a:r>
              <a:rPr lang="en-US" altLang="zh-CN" sz="2800" dirty="0"/>
              <a:t>handler</a:t>
            </a:r>
            <a:r>
              <a:rPr lang="zh-CN" altLang="en-US" sz="2800" dirty="0"/>
              <a:t>是否处理</a:t>
            </a:r>
            <a:r>
              <a:rPr lang="en-US" altLang="zh-CN" sz="2800" dirty="0"/>
              <a:t>…(</a:t>
            </a:r>
            <a:r>
              <a:rPr lang="zh-CN" altLang="en-US" sz="2800" dirty="0"/>
              <a:t>任意类型异常</a:t>
            </a:r>
            <a:r>
              <a:rPr lang="en-US" altLang="zh-CN" sz="2800" dirty="0"/>
              <a:t>)</a:t>
            </a:r>
          </a:p>
          <a:p>
            <a:pPr marL="914400" lvl="1" indent="-457200">
              <a:buFont typeface="Arial" panose="020B0604020202020204" pitchFamily="34" charset="0"/>
              <a:buChar char="•"/>
            </a:pPr>
            <a:r>
              <a:rPr lang="zh-CN" altLang="en-US" sz="2800" dirty="0"/>
              <a:t>因此，要</a:t>
            </a:r>
            <a:r>
              <a:rPr lang="zh-CN" altLang="en-US" sz="2800" dirty="0">
                <a:solidFill>
                  <a:srgbClr val="FF0000"/>
                </a:solidFill>
              </a:rPr>
              <a:t>将精确匹配的类型放在前面</a:t>
            </a:r>
          </a:p>
        </p:txBody>
      </p:sp>
    </p:spTree>
    <p:extLst>
      <p:ext uri="{BB962C8B-B14F-4D97-AF65-F5344CB8AC3E}">
        <p14:creationId xmlns:p14="http://schemas.microsoft.com/office/powerpoint/2010/main" val="33365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异常的语法</a:t>
            </a:r>
          </a:p>
        </p:txBody>
      </p:sp>
      <p:pic>
        <p:nvPicPr>
          <p:cNvPr id="7" name="图片 6">
            <a:extLst>
              <a:ext uri="{FF2B5EF4-FFF2-40B4-BE49-F238E27FC236}">
                <a16:creationId xmlns:a16="http://schemas.microsoft.com/office/drawing/2014/main" id="{4162AA45-3C3F-4C44-8C8D-949108674BB7}"/>
              </a:ext>
            </a:extLst>
          </p:cNvPr>
          <p:cNvPicPr>
            <a:picLocks noChangeAspect="1"/>
          </p:cNvPicPr>
          <p:nvPr/>
        </p:nvPicPr>
        <p:blipFill>
          <a:blip r:embed="rId5"/>
          <a:stretch>
            <a:fillRect/>
          </a:stretch>
        </p:blipFill>
        <p:spPr>
          <a:xfrm>
            <a:off x="2634971" y="1249283"/>
            <a:ext cx="6922054" cy="4745863"/>
          </a:xfrm>
          <a:prstGeom prst="rect">
            <a:avLst/>
          </a:prstGeom>
        </p:spPr>
      </p:pic>
    </p:spTree>
    <p:extLst>
      <p:ext uri="{BB962C8B-B14F-4D97-AF65-F5344CB8AC3E}">
        <p14:creationId xmlns:p14="http://schemas.microsoft.com/office/powerpoint/2010/main" val="235368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2002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异常类型的继承</a:t>
            </a:r>
          </a:p>
        </p:txBody>
      </p:sp>
      <p:pic>
        <p:nvPicPr>
          <p:cNvPr id="4" name="图片 3">
            <a:extLst>
              <a:ext uri="{FF2B5EF4-FFF2-40B4-BE49-F238E27FC236}">
                <a16:creationId xmlns:a16="http://schemas.microsoft.com/office/drawing/2014/main" id="{7E982AC1-68AC-489E-B6E1-9E21D104DCF3}"/>
              </a:ext>
            </a:extLst>
          </p:cNvPr>
          <p:cNvPicPr>
            <a:picLocks noChangeAspect="1"/>
          </p:cNvPicPr>
          <p:nvPr/>
        </p:nvPicPr>
        <p:blipFill>
          <a:blip r:embed="rId5"/>
          <a:stretch>
            <a:fillRect/>
          </a:stretch>
        </p:blipFill>
        <p:spPr>
          <a:xfrm>
            <a:off x="3429708" y="1162174"/>
            <a:ext cx="5332579" cy="4891480"/>
          </a:xfrm>
          <a:prstGeom prst="rect">
            <a:avLst/>
          </a:prstGeom>
        </p:spPr>
      </p:pic>
    </p:spTree>
    <p:extLst>
      <p:ext uri="{BB962C8B-B14F-4D97-AF65-F5344CB8AC3E}">
        <p14:creationId xmlns:p14="http://schemas.microsoft.com/office/powerpoint/2010/main" val="18763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标准异常</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a:t>
            </a:r>
            <a:r>
              <a:rPr lang="zh-CN" altLang="en-US" sz="2800" dirty="0"/>
              <a:t>标准提供了标准库异常及层次结构。标准异常以基类</a:t>
            </a:r>
            <a:r>
              <a:rPr lang="en-US" altLang="zh-CN" sz="2800" dirty="0"/>
              <a:t>exception</a:t>
            </a:r>
            <a:r>
              <a:rPr lang="zh-CN" altLang="en-US" sz="2800" dirty="0"/>
              <a:t>开头</a:t>
            </a:r>
            <a:r>
              <a:rPr lang="en-US" altLang="zh-CN" sz="2800" dirty="0"/>
              <a:t>(</a:t>
            </a:r>
            <a:r>
              <a:rPr lang="zh-CN" altLang="en-US" sz="2800" dirty="0"/>
              <a:t>在头文件</a:t>
            </a:r>
            <a:r>
              <a:rPr lang="en-US" altLang="zh-CN" sz="2800" dirty="0"/>
              <a:t>&lt;exception&gt;</a:t>
            </a:r>
            <a:r>
              <a:rPr lang="zh-CN" altLang="en-US" sz="2800" dirty="0"/>
              <a:t>中定义</a:t>
            </a:r>
            <a:r>
              <a:rPr lang="en-US" altLang="zh-CN" sz="2800" dirty="0"/>
              <a:t>)</a:t>
            </a:r>
            <a:r>
              <a:rPr lang="zh-CN" altLang="en-US" sz="2800" dirty="0"/>
              <a:t>，该基类提供了</a:t>
            </a:r>
            <a:r>
              <a:rPr lang="zh-CN" altLang="en-US" sz="2800" dirty="0">
                <a:solidFill>
                  <a:srgbClr val="FF0000"/>
                </a:solidFill>
              </a:rPr>
              <a:t>函数</a:t>
            </a:r>
            <a:r>
              <a:rPr lang="en-US" altLang="zh-CN" sz="2800" dirty="0">
                <a:solidFill>
                  <a:srgbClr val="FF0000"/>
                </a:solidFill>
              </a:rPr>
              <a:t>what()</a:t>
            </a:r>
            <a:r>
              <a:rPr lang="zh-CN" altLang="en-US" sz="2800" dirty="0">
                <a:solidFill>
                  <a:srgbClr val="FF0000"/>
                </a:solidFill>
              </a:rPr>
              <a:t>，每个派生类中重定义发出相应的错误信息</a:t>
            </a:r>
          </a:p>
        </p:txBody>
      </p:sp>
      <p:pic>
        <p:nvPicPr>
          <p:cNvPr id="5" name="图片 4">
            <a:extLst>
              <a:ext uri="{FF2B5EF4-FFF2-40B4-BE49-F238E27FC236}">
                <a16:creationId xmlns:a16="http://schemas.microsoft.com/office/drawing/2014/main" id="{DEA6D66D-7C3A-44DF-8919-05719D59BBB0}"/>
              </a:ext>
            </a:extLst>
          </p:cNvPr>
          <p:cNvPicPr>
            <a:picLocks noChangeAspect="1"/>
          </p:cNvPicPr>
          <p:nvPr/>
        </p:nvPicPr>
        <p:blipFill>
          <a:blip r:embed="rId5"/>
          <a:stretch>
            <a:fillRect/>
          </a:stretch>
        </p:blipFill>
        <p:spPr>
          <a:xfrm>
            <a:off x="2681285" y="2567619"/>
            <a:ext cx="6493195" cy="4220124"/>
          </a:xfrm>
          <a:prstGeom prst="rect">
            <a:avLst/>
          </a:prstGeom>
        </p:spPr>
      </p:pic>
    </p:spTree>
    <p:extLst>
      <p:ext uri="{BB962C8B-B14F-4D97-AF65-F5344CB8AC3E}">
        <p14:creationId xmlns:p14="http://schemas.microsoft.com/office/powerpoint/2010/main" val="24486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常量对象</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格式：</a:t>
            </a:r>
            <a:r>
              <a:rPr lang="en-US" altLang="zh-CN" sz="2800" dirty="0">
                <a:solidFill>
                  <a:srgbClr val="FF0000"/>
                </a:solidFill>
              </a:rPr>
              <a:t>const </a:t>
            </a:r>
            <a:r>
              <a:rPr lang="zh-CN" altLang="en-US" sz="2800" dirty="0">
                <a:solidFill>
                  <a:srgbClr val="FF0000"/>
                </a:solidFill>
              </a:rPr>
              <a:t>类名 对象名</a:t>
            </a:r>
            <a:endParaRPr lang="en-US" altLang="zh-CN" sz="2800" dirty="0">
              <a:solidFill>
                <a:srgbClr val="FF0000"/>
              </a:solidFill>
            </a:endParaRP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其</a:t>
            </a:r>
            <a:r>
              <a:rPr lang="zh-CN" altLang="en-US" sz="2800" dirty="0">
                <a:solidFill>
                  <a:srgbClr val="FF0000"/>
                </a:solidFill>
              </a:rPr>
              <a:t>成员变量的值</a:t>
            </a:r>
            <a:r>
              <a:rPr lang="zh-CN" altLang="en-US" sz="2800" dirty="0"/>
              <a:t>，在对象的整个生存期内都不能被修改</a:t>
            </a:r>
            <a:endParaRPr lang="en-US" altLang="zh-CN" sz="2800" dirty="0"/>
          </a:p>
          <a:p>
            <a:pPr marL="457200" indent="-457200">
              <a:buFont typeface="Arial" panose="020B0604020202020204" pitchFamily="34" charset="0"/>
              <a:buChar char="•"/>
            </a:pPr>
            <a:r>
              <a:rPr lang="zh-CN" altLang="en-US" sz="2800" dirty="0"/>
              <a:t>只能调用类的</a:t>
            </a:r>
            <a:r>
              <a:rPr lang="zh-CN" altLang="en-US" sz="2800" dirty="0">
                <a:solidFill>
                  <a:srgbClr val="FF0000"/>
                </a:solidFill>
              </a:rPr>
              <a:t>常量成员函数</a:t>
            </a:r>
          </a:p>
        </p:txBody>
      </p:sp>
      <p:pic>
        <p:nvPicPr>
          <p:cNvPr id="4" name="图片 3">
            <a:extLst>
              <a:ext uri="{FF2B5EF4-FFF2-40B4-BE49-F238E27FC236}">
                <a16:creationId xmlns:a16="http://schemas.microsoft.com/office/drawing/2014/main" id="{20F3C8F1-7454-46F1-979D-C1D0CF64E0BD}"/>
              </a:ext>
            </a:extLst>
          </p:cNvPr>
          <p:cNvPicPr>
            <a:picLocks noChangeAspect="1"/>
          </p:cNvPicPr>
          <p:nvPr/>
        </p:nvPicPr>
        <p:blipFill>
          <a:blip r:embed="rId5"/>
          <a:stretch>
            <a:fillRect/>
          </a:stretch>
        </p:blipFill>
        <p:spPr>
          <a:xfrm>
            <a:off x="3383043" y="3011465"/>
            <a:ext cx="5425910" cy="3772227"/>
          </a:xfrm>
          <a:prstGeom prst="rect">
            <a:avLst/>
          </a:prstGeom>
        </p:spPr>
      </p:pic>
    </p:spTree>
    <p:extLst>
      <p:ext uri="{BB962C8B-B14F-4D97-AF65-F5344CB8AC3E}">
        <p14:creationId xmlns:p14="http://schemas.microsoft.com/office/powerpoint/2010/main" val="107040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246769"/>
          </a:xfrm>
          <a:prstGeom prst="rect">
            <a:avLst/>
          </a:prstGeom>
          <a:noFill/>
        </p:spPr>
        <p:txBody>
          <a:bodyPr wrap="square" rtlCol="0">
            <a:spAutoFit/>
          </a:bodyPr>
          <a:lstStyle/>
          <a:p>
            <a:r>
              <a:rPr lang="zh-CN" altLang="en-US" sz="2800" dirty="0"/>
              <a:t>格式：</a:t>
            </a:r>
            <a:r>
              <a:rPr lang="zh-CN" altLang="en-US" sz="2800" dirty="0">
                <a:solidFill>
                  <a:srgbClr val="FF0000"/>
                </a:solidFill>
              </a:rPr>
              <a:t>返回值类型 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 const;</a:t>
            </a:r>
          </a:p>
          <a:p>
            <a:r>
              <a:rPr lang="zh-CN" altLang="en-US" sz="2800" dirty="0"/>
              <a:t>注意事项：</a:t>
            </a:r>
            <a:endParaRPr lang="en-US" altLang="zh-CN" sz="2800" dirty="0"/>
          </a:p>
          <a:p>
            <a:pPr marL="457200" indent="-457200">
              <a:buFont typeface="Arial" panose="020B0604020202020204" pitchFamily="34" charset="0"/>
              <a:buChar char="•"/>
            </a:pPr>
            <a:r>
              <a:rPr lang="en-US" altLang="zh-CN" sz="2800" dirty="0"/>
              <a:t>const </a:t>
            </a:r>
            <a:r>
              <a:rPr lang="zh-CN" altLang="en-US" sz="2800" dirty="0"/>
              <a:t>关键字可以用于对重载函数的区分</a:t>
            </a:r>
            <a:endParaRPr lang="en-US" altLang="zh-CN" sz="2800" dirty="0"/>
          </a:p>
          <a:p>
            <a:pPr marL="457200" indent="-457200">
              <a:buFont typeface="Arial" panose="020B0604020202020204" pitchFamily="34" charset="0"/>
              <a:buChar char="•"/>
            </a:pPr>
            <a:r>
              <a:rPr lang="zh-CN" altLang="en-US" sz="2800" dirty="0"/>
              <a:t>常量成员函数不能更新类的数据成员的值，也不能调用该类中没有用</a:t>
            </a:r>
            <a:r>
              <a:rPr lang="en-US" altLang="zh-CN" sz="2800" dirty="0"/>
              <a:t>const</a:t>
            </a:r>
            <a:r>
              <a:rPr lang="zh-CN" altLang="en-US" sz="2800" dirty="0"/>
              <a:t>修饰的成员函数，只能调用常量成员函数</a:t>
            </a:r>
          </a:p>
        </p:txBody>
      </p:sp>
    </p:spTree>
    <p:extLst>
      <p:ext uri="{BB962C8B-B14F-4D97-AF65-F5344CB8AC3E}">
        <p14:creationId xmlns:p14="http://schemas.microsoft.com/office/powerpoint/2010/main" val="3658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常量成员函数</a:t>
            </a:r>
          </a:p>
        </p:txBody>
      </p:sp>
      <p:pic>
        <p:nvPicPr>
          <p:cNvPr id="5" name="图片 4">
            <a:extLst>
              <a:ext uri="{FF2B5EF4-FFF2-40B4-BE49-F238E27FC236}">
                <a16:creationId xmlns:a16="http://schemas.microsoft.com/office/drawing/2014/main" id="{48AE0E3B-A8CD-4AEB-AB24-D844C757AEA3}"/>
              </a:ext>
            </a:extLst>
          </p:cNvPr>
          <p:cNvPicPr>
            <a:picLocks noChangeAspect="1"/>
          </p:cNvPicPr>
          <p:nvPr/>
        </p:nvPicPr>
        <p:blipFill>
          <a:blip r:embed="rId5"/>
          <a:stretch>
            <a:fillRect/>
          </a:stretch>
        </p:blipFill>
        <p:spPr>
          <a:xfrm>
            <a:off x="2933424" y="1112318"/>
            <a:ext cx="6325148" cy="4633362"/>
          </a:xfrm>
          <a:prstGeom prst="rect">
            <a:avLst/>
          </a:prstGeom>
        </p:spPr>
      </p:pic>
    </p:spTree>
    <p:extLst>
      <p:ext uri="{BB962C8B-B14F-4D97-AF65-F5344CB8AC3E}">
        <p14:creationId xmlns:p14="http://schemas.microsoft.com/office/powerpoint/2010/main" val="189784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3DDD5">
            <a:alpha val="7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5689</TotalTime>
  <Words>3276</Words>
  <Application>Microsoft Office PowerPoint</Application>
  <PresentationFormat>宽屏</PresentationFormat>
  <Paragraphs>397</Paragraphs>
  <Slides>63</Slides>
  <Notes>63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仿宋</vt:lpstr>
      <vt:lpstr>汉仪润圆-45简</vt:lpstr>
      <vt:lpstr>楷体</vt:lpstr>
      <vt:lpstr>宋体</vt:lpstr>
      <vt:lpstr>微软雅黑</vt:lpstr>
      <vt:lpstr>Arial</vt:lpstr>
      <vt:lpstr>Calibri</vt:lpstr>
      <vt:lpstr>Calibri Light</vt:lpstr>
      <vt:lpstr>Times New Roman</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佳昕 董</cp:lastModifiedBy>
  <cp:revision>571</cp:revision>
  <dcterms:created xsi:type="dcterms:W3CDTF">2016-04-18T10:12:12Z</dcterms:created>
  <dcterms:modified xsi:type="dcterms:W3CDTF">2023-12-13T10:49:50Z</dcterms:modified>
</cp:coreProperties>
</file>